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65" r:id="rId3"/>
    <p:sldId id="261" r:id="rId4"/>
    <p:sldId id="264" r:id="rId5"/>
    <p:sldId id="268" r:id="rId6"/>
    <p:sldId id="288" r:id="rId7"/>
    <p:sldId id="275" r:id="rId8"/>
    <p:sldId id="286" r:id="rId9"/>
    <p:sldId id="287" r:id="rId10"/>
    <p:sldId id="28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398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70" y="4178801"/>
            <a:ext cx="12277250" cy="2704917"/>
            <a:chOff x="-54770" y="4178801"/>
            <a:chExt cx="12277250" cy="2704917"/>
          </a:xfrm>
        </p:grpSpPr>
        <p:sp>
          <p:nvSpPr>
            <p:cNvPr id="7" name="等腰三角形 2"/>
            <p:cNvSpPr/>
            <p:nvPr/>
          </p:nvSpPr>
          <p:spPr>
            <a:xfrm>
              <a:off x="-38100" y="4724400"/>
              <a:ext cx="1143000" cy="215265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0" h="1790700">
                  <a:moveTo>
                    <a:pt x="0" y="1790700"/>
                  </a:moveTo>
                  <a:lnTo>
                    <a:pt x="0" y="0"/>
                  </a:lnTo>
                  <a:lnTo>
                    <a:pt x="1143000" y="628650"/>
                  </a:lnTo>
                  <a:lnTo>
                    <a:pt x="0" y="17907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2"/>
            <p:cNvSpPr/>
            <p:nvPr/>
          </p:nvSpPr>
          <p:spPr>
            <a:xfrm>
              <a:off x="-54770" y="5482592"/>
              <a:ext cx="2668429" cy="140112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2668429"/>
                <a:gd name="connsiteY0" fmla="*/ 1165539 h 1165539"/>
                <a:gd name="connsiteX1" fmla="*/ 1155859 w 2668429"/>
                <a:gd name="connsiteY1" fmla="*/ 0 h 1165539"/>
                <a:gd name="connsiteX2" fmla="*/ 2668429 w 2668429"/>
                <a:gd name="connsiteY2" fmla="*/ 346575 h 1165539"/>
                <a:gd name="connsiteX3" fmla="*/ 0 w 2668429"/>
                <a:gd name="connsiteY3" fmla="*/ 1165539 h 1165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8429" h="1165539">
                  <a:moveTo>
                    <a:pt x="0" y="1165539"/>
                  </a:moveTo>
                  <a:lnTo>
                    <a:pt x="1155859" y="0"/>
                  </a:lnTo>
                  <a:lnTo>
                    <a:pt x="2668429" y="346575"/>
                  </a:lnTo>
                  <a:lnTo>
                    <a:pt x="0" y="116553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2"/>
            <p:cNvSpPr/>
            <p:nvPr/>
          </p:nvSpPr>
          <p:spPr>
            <a:xfrm>
              <a:off x="-30480" y="5669282"/>
              <a:ext cx="4472940" cy="120396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2940" h="1001524">
                  <a:moveTo>
                    <a:pt x="0" y="1001524"/>
                  </a:moveTo>
                  <a:lnTo>
                    <a:pt x="3257550" y="0"/>
                  </a:lnTo>
                  <a:lnTo>
                    <a:pt x="4472940" y="993128"/>
                  </a:lnTo>
                  <a:lnTo>
                    <a:pt x="0" y="100152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2"/>
            <p:cNvSpPr/>
            <p:nvPr/>
          </p:nvSpPr>
          <p:spPr>
            <a:xfrm>
              <a:off x="3188970" y="5433060"/>
              <a:ext cx="3562350" cy="142246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2350" h="1183291">
                  <a:moveTo>
                    <a:pt x="0" y="209179"/>
                  </a:moveTo>
                  <a:lnTo>
                    <a:pt x="3562350" y="0"/>
                  </a:lnTo>
                  <a:lnTo>
                    <a:pt x="1215390" y="1183291"/>
                  </a:lnTo>
                  <a:lnTo>
                    <a:pt x="0" y="2091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2"/>
            <p:cNvSpPr/>
            <p:nvPr/>
          </p:nvSpPr>
          <p:spPr>
            <a:xfrm rot="10800000">
              <a:off x="4392931" y="5233036"/>
              <a:ext cx="3633787" cy="163201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3633787"/>
                <a:gd name="connsiteY0" fmla="*/ 716280 h 1357607"/>
                <a:gd name="connsiteX1" fmla="*/ 3633787 w 3633787"/>
                <a:gd name="connsiteY1" fmla="*/ 0 h 1357607"/>
                <a:gd name="connsiteX2" fmla="*/ 967740 w 3633787"/>
                <a:gd name="connsiteY2" fmla="*/ 1357607 h 1357607"/>
                <a:gd name="connsiteX3" fmla="*/ 0 w 3633787"/>
                <a:gd name="connsiteY3" fmla="*/ 716280 h 135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3787" h="1357607">
                  <a:moveTo>
                    <a:pt x="0" y="716280"/>
                  </a:moveTo>
                  <a:lnTo>
                    <a:pt x="3633787" y="0"/>
                  </a:lnTo>
                  <a:lnTo>
                    <a:pt x="967740" y="1357607"/>
                  </a:lnTo>
                  <a:lnTo>
                    <a:pt x="0" y="7162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2"/>
            <p:cNvSpPr/>
            <p:nvPr/>
          </p:nvSpPr>
          <p:spPr>
            <a:xfrm rot="10800000">
              <a:off x="4441506" y="5997509"/>
              <a:ext cx="5529263" cy="86620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529262"/>
                <a:gd name="connsiteY0" fmla="*/ 0 h 720562"/>
                <a:gd name="connsiteX1" fmla="*/ 5529262 w 5529262"/>
                <a:gd name="connsiteY1" fmla="*/ 12678 h 720562"/>
                <a:gd name="connsiteX2" fmla="*/ 1920240 w 5529262"/>
                <a:gd name="connsiteY2" fmla="*/ 720562 h 720562"/>
                <a:gd name="connsiteX3" fmla="*/ 0 w 5529262"/>
                <a:gd name="connsiteY3" fmla="*/ 0 h 720562"/>
                <a:gd name="connsiteX0" fmla="*/ 0 w 5524500"/>
                <a:gd name="connsiteY0" fmla="*/ 0 h 720562"/>
                <a:gd name="connsiteX1" fmla="*/ 5524500 w 5524500"/>
                <a:gd name="connsiteY1" fmla="*/ 8716 h 720562"/>
                <a:gd name="connsiteX2" fmla="*/ 1920240 w 5524500"/>
                <a:gd name="connsiteY2" fmla="*/ 720562 h 720562"/>
                <a:gd name="connsiteX3" fmla="*/ 0 w 5524500"/>
                <a:gd name="connsiteY3" fmla="*/ 0 h 720562"/>
                <a:gd name="connsiteX0" fmla="*/ 0 w 5529263"/>
                <a:gd name="connsiteY0" fmla="*/ 0 h 720562"/>
                <a:gd name="connsiteX1" fmla="*/ 5529263 w 5529263"/>
                <a:gd name="connsiteY1" fmla="*/ 8716 h 720562"/>
                <a:gd name="connsiteX2" fmla="*/ 1920240 w 5529263"/>
                <a:gd name="connsiteY2" fmla="*/ 720562 h 720562"/>
                <a:gd name="connsiteX3" fmla="*/ 0 w 5529263"/>
                <a:gd name="connsiteY3" fmla="*/ 0 h 72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9263" h="720562">
                  <a:moveTo>
                    <a:pt x="0" y="0"/>
                  </a:moveTo>
                  <a:lnTo>
                    <a:pt x="5529263" y="8716"/>
                  </a:lnTo>
                  <a:lnTo>
                    <a:pt x="1920240" y="720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2"/>
            <p:cNvSpPr/>
            <p:nvPr/>
          </p:nvSpPr>
          <p:spPr>
            <a:xfrm rot="10800000">
              <a:off x="8020049" y="4744302"/>
              <a:ext cx="3257550" cy="210445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310890"/>
                <a:gd name="connsiteY0" fmla="*/ 0 h 1750611"/>
                <a:gd name="connsiteX1" fmla="*/ 3310890 w 3310890"/>
                <a:gd name="connsiteY1" fmla="*/ 728959 h 1750611"/>
                <a:gd name="connsiteX2" fmla="*/ 0 w 3310890"/>
                <a:gd name="connsiteY2" fmla="*/ 1750611 h 1750611"/>
                <a:gd name="connsiteX3" fmla="*/ 1356360 w 3310890"/>
                <a:gd name="connsiteY3" fmla="*/ 0 h 1750611"/>
                <a:gd name="connsiteX0" fmla="*/ 1356360 w 3257550"/>
                <a:gd name="connsiteY0" fmla="*/ 0 h 1750611"/>
                <a:gd name="connsiteX1" fmla="*/ 3257550 w 3257550"/>
                <a:gd name="connsiteY1" fmla="*/ 703604 h 1750611"/>
                <a:gd name="connsiteX2" fmla="*/ 0 w 3257550"/>
                <a:gd name="connsiteY2" fmla="*/ 1750611 h 1750611"/>
                <a:gd name="connsiteX3" fmla="*/ 1356360 w 3257550"/>
                <a:gd name="connsiteY3" fmla="*/ 0 h 17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7550" h="1750611">
                  <a:moveTo>
                    <a:pt x="1356360" y="0"/>
                  </a:moveTo>
                  <a:lnTo>
                    <a:pt x="3257550" y="703604"/>
                  </a:lnTo>
                  <a:lnTo>
                    <a:pt x="0" y="1750611"/>
                  </a:lnTo>
                  <a:lnTo>
                    <a:pt x="135636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2"/>
            <p:cNvSpPr/>
            <p:nvPr/>
          </p:nvSpPr>
          <p:spPr>
            <a:xfrm rot="10800000">
              <a:off x="9898380" y="4186523"/>
              <a:ext cx="2324100" cy="266071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100" h="2213339">
                  <a:moveTo>
                    <a:pt x="0" y="3168"/>
                  </a:moveTo>
                  <a:lnTo>
                    <a:pt x="2324100" y="0"/>
                  </a:lnTo>
                  <a:lnTo>
                    <a:pt x="567690" y="2213339"/>
                  </a:lnTo>
                  <a:lnTo>
                    <a:pt x="0" y="316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2"/>
            <p:cNvSpPr/>
            <p:nvPr/>
          </p:nvSpPr>
          <p:spPr>
            <a:xfrm rot="10800000">
              <a:off x="11653837" y="4178801"/>
              <a:ext cx="553402" cy="2646431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  <a:gd name="connsiteX0" fmla="*/ 0 w 1619250"/>
                <a:gd name="connsiteY0" fmla="*/ 779666 h 2989837"/>
                <a:gd name="connsiteX1" fmla="*/ 1619250 w 1619250"/>
                <a:gd name="connsiteY1" fmla="*/ 0 h 2989837"/>
                <a:gd name="connsiteX2" fmla="*/ 567690 w 1619250"/>
                <a:gd name="connsiteY2" fmla="*/ 2989837 h 2989837"/>
                <a:gd name="connsiteX3" fmla="*/ 0 w 1619250"/>
                <a:gd name="connsiteY3" fmla="*/ 779666 h 2989837"/>
                <a:gd name="connsiteX0" fmla="*/ 0 w 2110740"/>
                <a:gd name="connsiteY0" fmla="*/ 779666 h 2181645"/>
                <a:gd name="connsiteX1" fmla="*/ 1619250 w 2110740"/>
                <a:gd name="connsiteY1" fmla="*/ 0 h 2181645"/>
                <a:gd name="connsiteX2" fmla="*/ 2110740 w 2110740"/>
                <a:gd name="connsiteY2" fmla="*/ 2181645 h 2181645"/>
                <a:gd name="connsiteX3" fmla="*/ 0 w 2110740"/>
                <a:gd name="connsiteY3" fmla="*/ 779666 h 2181645"/>
                <a:gd name="connsiteX0" fmla="*/ 0 w 2110740"/>
                <a:gd name="connsiteY0" fmla="*/ 858901 h 2260880"/>
                <a:gd name="connsiteX1" fmla="*/ 1600200 w 2110740"/>
                <a:gd name="connsiteY1" fmla="*/ 0 h 2260880"/>
                <a:gd name="connsiteX2" fmla="*/ 2110740 w 2110740"/>
                <a:gd name="connsiteY2" fmla="*/ 2260880 h 2260880"/>
                <a:gd name="connsiteX3" fmla="*/ 0 w 2110740"/>
                <a:gd name="connsiteY3" fmla="*/ 858901 h 2260880"/>
                <a:gd name="connsiteX0" fmla="*/ 0 w 529590"/>
                <a:gd name="connsiteY0" fmla="*/ 1841409 h 2260880"/>
                <a:gd name="connsiteX1" fmla="*/ 19050 w 529590"/>
                <a:gd name="connsiteY1" fmla="*/ 0 h 2260880"/>
                <a:gd name="connsiteX2" fmla="*/ 529590 w 529590"/>
                <a:gd name="connsiteY2" fmla="*/ 2260880 h 2260880"/>
                <a:gd name="connsiteX3" fmla="*/ 0 w 529590"/>
                <a:gd name="connsiteY3" fmla="*/ 1841409 h 2260880"/>
                <a:gd name="connsiteX0" fmla="*/ 0 w 553402"/>
                <a:gd name="connsiteY0" fmla="*/ 1841409 h 2201455"/>
                <a:gd name="connsiteX1" fmla="*/ 19050 w 553402"/>
                <a:gd name="connsiteY1" fmla="*/ 0 h 2201455"/>
                <a:gd name="connsiteX2" fmla="*/ 553402 w 553402"/>
                <a:gd name="connsiteY2" fmla="*/ 2201455 h 2201455"/>
                <a:gd name="connsiteX3" fmla="*/ 0 w 553402"/>
                <a:gd name="connsiteY3" fmla="*/ 1841409 h 220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402" h="2201455">
                  <a:moveTo>
                    <a:pt x="0" y="1841409"/>
                  </a:moveTo>
                  <a:lnTo>
                    <a:pt x="19050" y="0"/>
                  </a:lnTo>
                  <a:lnTo>
                    <a:pt x="553402" y="2201455"/>
                  </a:lnTo>
                  <a:lnTo>
                    <a:pt x="0" y="18414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798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-1" y="2131146"/>
            <a:ext cx="13152938" cy="5993685"/>
            <a:chOff x="-1" y="2131146"/>
            <a:chExt cx="13152938" cy="5993685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43899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-1" y="2196284"/>
            <a:ext cx="13152938" cy="5993685"/>
            <a:chOff x="-1" y="2131146"/>
            <a:chExt cx="13152938" cy="5993685"/>
          </a:xfrm>
        </p:grpSpPr>
        <p:sp>
          <p:nvSpPr>
            <p:cNvPr id="5" name="等腰三角形 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209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/>
          <a:stretch/>
        </p:blipFill>
        <p:spPr>
          <a:xfrm>
            <a:off x="-19050" y="0"/>
            <a:ext cx="12211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4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1</a:t>
            </a:r>
            <a:endParaRPr lang="zh-CN" altLang="en-US" sz="7200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4975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2</a:t>
            </a:r>
            <a:endParaRPr lang="zh-CN" altLang="en-US" sz="7200" b="1" dirty="0"/>
          </a:p>
        </p:txBody>
      </p:sp>
      <p:sp>
        <p:nvSpPr>
          <p:cNvPr id="3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0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7026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8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9" name="流程图: 手动输入 38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3</a:t>
            </a:r>
            <a:endParaRPr lang="zh-CN" alt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5535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4" name="组合 3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7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5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6" name="文本框 35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4</a:t>
            </a:r>
            <a:endParaRPr lang="zh-CN" altLang="en-US" sz="7200" b="1" dirty="0"/>
          </a:p>
        </p:txBody>
      </p: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9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386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44626" y="1685791"/>
            <a:ext cx="4147374" cy="5172209"/>
            <a:chOff x="3200972" y="1723869"/>
            <a:chExt cx="2742057" cy="3419631"/>
          </a:xfrm>
        </p:grpSpPr>
        <p:sp>
          <p:nvSpPr>
            <p:cNvPr id="7" name="Freeform 112"/>
            <p:cNvSpPr>
              <a:spLocks/>
            </p:cNvSpPr>
            <p:nvPr/>
          </p:nvSpPr>
          <p:spPr bwMode="auto">
            <a:xfrm flipH="1">
              <a:off x="3200972" y="1723869"/>
              <a:ext cx="2742057" cy="3419631"/>
            </a:xfrm>
            <a:custGeom>
              <a:avLst/>
              <a:gdLst>
                <a:gd name="T0" fmla="*/ 219 w 219"/>
                <a:gd name="T1" fmla="*/ 273 h 273"/>
                <a:gd name="T2" fmla="*/ 0 w 219"/>
                <a:gd name="T3" fmla="*/ 273 h 273"/>
                <a:gd name="T4" fmla="*/ 51 w 219"/>
                <a:gd name="T5" fmla="*/ 131 h 273"/>
                <a:gd name="T6" fmla="*/ 31 w 219"/>
                <a:gd name="T7" fmla="*/ 99 h 273"/>
                <a:gd name="T8" fmla="*/ 92 w 219"/>
                <a:gd name="T9" fmla="*/ 0 h 273"/>
                <a:gd name="T10" fmla="*/ 132 w 219"/>
                <a:gd name="T11" fmla="*/ 3 h 273"/>
                <a:gd name="T12" fmla="*/ 193 w 219"/>
                <a:gd name="T13" fmla="*/ 66 h 273"/>
                <a:gd name="T14" fmla="*/ 193 w 219"/>
                <a:gd name="T15" fmla="*/ 73 h 273"/>
                <a:gd name="T16" fmla="*/ 195 w 219"/>
                <a:gd name="T17" fmla="*/ 86 h 273"/>
                <a:gd name="T18" fmla="*/ 211 w 219"/>
                <a:gd name="T19" fmla="*/ 105 h 273"/>
                <a:gd name="T20" fmla="*/ 207 w 219"/>
                <a:gd name="T21" fmla="*/ 120 h 273"/>
                <a:gd name="T22" fmla="*/ 200 w 219"/>
                <a:gd name="T23" fmla="*/ 127 h 273"/>
                <a:gd name="T24" fmla="*/ 201 w 219"/>
                <a:gd name="T25" fmla="*/ 133 h 273"/>
                <a:gd name="T26" fmla="*/ 200 w 219"/>
                <a:gd name="T27" fmla="*/ 137 h 273"/>
                <a:gd name="T28" fmla="*/ 197 w 219"/>
                <a:gd name="T29" fmla="*/ 141 h 273"/>
                <a:gd name="T30" fmla="*/ 197 w 219"/>
                <a:gd name="T31" fmla="*/ 146 h 273"/>
                <a:gd name="T32" fmla="*/ 196 w 219"/>
                <a:gd name="T33" fmla="*/ 149 h 273"/>
                <a:gd name="T34" fmla="*/ 192 w 219"/>
                <a:gd name="T35" fmla="*/ 152 h 273"/>
                <a:gd name="T36" fmla="*/ 191 w 219"/>
                <a:gd name="T37" fmla="*/ 156 h 273"/>
                <a:gd name="T38" fmla="*/ 178 w 219"/>
                <a:gd name="T39" fmla="*/ 179 h 273"/>
                <a:gd name="T40" fmla="*/ 154 w 219"/>
                <a:gd name="T41" fmla="*/ 200 h 273"/>
                <a:gd name="T42" fmla="*/ 219 w 219"/>
                <a:gd name="T43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" h="273">
                  <a:moveTo>
                    <a:pt x="219" y="273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1" y="240"/>
                    <a:pt x="105" y="193"/>
                    <a:pt x="51" y="131"/>
                  </a:cubicBezTo>
                  <a:cubicBezTo>
                    <a:pt x="42" y="121"/>
                    <a:pt x="34" y="111"/>
                    <a:pt x="31" y="99"/>
                  </a:cubicBezTo>
                  <a:cubicBezTo>
                    <a:pt x="18" y="44"/>
                    <a:pt x="40" y="4"/>
                    <a:pt x="92" y="0"/>
                  </a:cubicBezTo>
                  <a:cubicBezTo>
                    <a:pt x="105" y="0"/>
                    <a:pt x="118" y="0"/>
                    <a:pt x="132" y="3"/>
                  </a:cubicBezTo>
                  <a:cubicBezTo>
                    <a:pt x="170" y="9"/>
                    <a:pt x="187" y="27"/>
                    <a:pt x="193" y="66"/>
                  </a:cubicBezTo>
                  <a:cubicBezTo>
                    <a:pt x="194" y="69"/>
                    <a:pt x="194" y="72"/>
                    <a:pt x="193" y="73"/>
                  </a:cubicBezTo>
                  <a:cubicBezTo>
                    <a:pt x="192" y="79"/>
                    <a:pt x="192" y="82"/>
                    <a:pt x="195" y="86"/>
                  </a:cubicBezTo>
                  <a:cubicBezTo>
                    <a:pt x="200" y="92"/>
                    <a:pt x="206" y="99"/>
                    <a:pt x="211" y="105"/>
                  </a:cubicBezTo>
                  <a:cubicBezTo>
                    <a:pt x="216" y="112"/>
                    <a:pt x="215" y="117"/>
                    <a:pt x="207" y="120"/>
                  </a:cubicBezTo>
                  <a:cubicBezTo>
                    <a:pt x="206" y="120"/>
                    <a:pt x="200" y="120"/>
                    <a:pt x="200" y="127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1" y="135"/>
                    <a:pt x="201" y="136"/>
                    <a:pt x="200" y="137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7" y="147"/>
                    <a:pt x="197" y="148"/>
                    <a:pt x="196" y="14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1" y="153"/>
                    <a:pt x="191" y="154"/>
                    <a:pt x="191" y="156"/>
                  </a:cubicBezTo>
                  <a:cubicBezTo>
                    <a:pt x="195" y="169"/>
                    <a:pt x="192" y="177"/>
                    <a:pt x="178" y="179"/>
                  </a:cubicBezTo>
                  <a:cubicBezTo>
                    <a:pt x="166" y="182"/>
                    <a:pt x="155" y="187"/>
                    <a:pt x="154" y="200"/>
                  </a:cubicBezTo>
                  <a:cubicBezTo>
                    <a:pt x="151" y="233"/>
                    <a:pt x="191" y="255"/>
                    <a:pt x="219" y="27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grpSp>
          <p:nvGrpSpPr>
            <p:cNvPr id="8" name="组合 81"/>
            <p:cNvGrpSpPr/>
            <p:nvPr/>
          </p:nvGrpSpPr>
          <p:grpSpPr>
            <a:xfrm>
              <a:off x="4406271" y="2071835"/>
              <a:ext cx="710172" cy="708754"/>
              <a:chOff x="3763963" y="1430337"/>
              <a:chExt cx="793750" cy="792163"/>
            </a:xfrm>
            <a:solidFill>
              <a:schemeClr val="bg1"/>
            </a:solidFill>
          </p:grpSpPr>
          <p:sp>
            <p:nvSpPr>
              <p:cNvPr id="9" name="Freeform 15"/>
              <p:cNvSpPr>
                <a:spLocks/>
              </p:cNvSpPr>
              <p:nvPr/>
            </p:nvSpPr>
            <p:spPr bwMode="auto">
              <a:xfrm>
                <a:off x="3887788" y="1430337"/>
                <a:ext cx="669925" cy="792163"/>
              </a:xfrm>
              <a:custGeom>
                <a:avLst/>
                <a:gdLst>
                  <a:gd name="T0" fmla="*/ 150 w 178"/>
                  <a:gd name="T1" fmla="*/ 0 h 211"/>
                  <a:gd name="T2" fmla="*/ 106 w 178"/>
                  <a:gd name="T3" fmla="*/ 0 h 211"/>
                  <a:gd name="T4" fmla="*/ 106 w 178"/>
                  <a:gd name="T5" fmla="*/ 14 h 211"/>
                  <a:gd name="T6" fmla="*/ 132 w 178"/>
                  <a:gd name="T7" fmla="*/ 14 h 211"/>
                  <a:gd name="T8" fmla="*/ 132 w 178"/>
                  <a:gd name="T9" fmla="*/ 33 h 211"/>
                  <a:gd name="T10" fmla="*/ 3 w 178"/>
                  <a:gd name="T11" fmla="*/ 33 h 211"/>
                  <a:gd name="T12" fmla="*/ 3 w 178"/>
                  <a:gd name="T13" fmla="*/ 33 h 211"/>
                  <a:gd name="T14" fmla="*/ 0 w 178"/>
                  <a:gd name="T15" fmla="*/ 33 h 211"/>
                  <a:gd name="T16" fmla="*/ 0 w 178"/>
                  <a:gd name="T17" fmla="*/ 79 h 211"/>
                  <a:gd name="T18" fmla="*/ 14 w 178"/>
                  <a:gd name="T19" fmla="*/ 79 h 211"/>
                  <a:gd name="T20" fmla="*/ 14 w 178"/>
                  <a:gd name="T21" fmla="*/ 47 h 211"/>
                  <a:gd name="T22" fmla="*/ 66 w 178"/>
                  <a:gd name="T23" fmla="*/ 47 h 211"/>
                  <a:gd name="T24" fmla="*/ 66 w 178"/>
                  <a:gd name="T25" fmla="*/ 131 h 211"/>
                  <a:gd name="T26" fmla="*/ 0 w 178"/>
                  <a:gd name="T27" fmla="*/ 131 h 211"/>
                  <a:gd name="T28" fmla="*/ 0 w 178"/>
                  <a:gd name="T29" fmla="*/ 145 h 211"/>
                  <a:gd name="T30" fmla="*/ 80 w 178"/>
                  <a:gd name="T31" fmla="*/ 145 h 211"/>
                  <a:gd name="T32" fmla="*/ 80 w 178"/>
                  <a:gd name="T33" fmla="*/ 47 h 211"/>
                  <a:gd name="T34" fmla="*/ 146 w 178"/>
                  <a:gd name="T35" fmla="*/ 47 h 211"/>
                  <a:gd name="T36" fmla="*/ 146 w 178"/>
                  <a:gd name="T37" fmla="*/ 14 h 211"/>
                  <a:gd name="T38" fmla="*/ 150 w 178"/>
                  <a:gd name="T39" fmla="*/ 14 h 211"/>
                  <a:gd name="T40" fmla="*/ 164 w 178"/>
                  <a:gd name="T41" fmla="*/ 28 h 211"/>
                  <a:gd name="T42" fmla="*/ 164 w 178"/>
                  <a:gd name="T43" fmla="*/ 98 h 211"/>
                  <a:gd name="T44" fmla="*/ 99 w 178"/>
                  <a:gd name="T45" fmla="*/ 98 h 211"/>
                  <a:gd name="T46" fmla="*/ 99 w 178"/>
                  <a:gd name="T47" fmla="*/ 99 h 211"/>
                  <a:gd name="T48" fmla="*/ 99 w 178"/>
                  <a:gd name="T49" fmla="*/ 99 h 211"/>
                  <a:gd name="T50" fmla="*/ 99 w 178"/>
                  <a:gd name="T51" fmla="*/ 164 h 211"/>
                  <a:gd name="T52" fmla="*/ 0 w 178"/>
                  <a:gd name="T53" fmla="*/ 164 h 211"/>
                  <a:gd name="T54" fmla="*/ 0 w 178"/>
                  <a:gd name="T55" fmla="*/ 178 h 211"/>
                  <a:gd name="T56" fmla="*/ 146 w 178"/>
                  <a:gd name="T57" fmla="*/ 178 h 211"/>
                  <a:gd name="T58" fmla="*/ 146 w 178"/>
                  <a:gd name="T59" fmla="*/ 131 h 211"/>
                  <a:gd name="T60" fmla="*/ 132 w 178"/>
                  <a:gd name="T61" fmla="*/ 131 h 211"/>
                  <a:gd name="T62" fmla="*/ 132 w 178"/>
                  <a:gd name="T63" fmla="*/ 164 h 211"/>
                  <a:gd name="T64" fmla="*/ 113 w 178"/>
                  <a:gd name="T65" fmla="*/ 164 h 211"/>
                  <a:gd name="T66" fmla="*/ 113 w 178"/>
                  <a:gd name="T67" fmla="*/ 112 h 211"/>
                  <a:gd name="T68" fmla="*/ 164 w 178"/>
                  <a:gd name="T69" fmla="*/ 112 h 211"/>
                  <a:gd name="T70" fmla="*/ 164 w 178"/>
                  <a:gd name="T71" fmla="*/ 183 h 211"/>
                  <a:gd name="T72" fmla="*/ 150 w 178"/>
                  <a:gd name="T73" fmla="*/ 197 h 211"/>
                  <a:gd name="T74" fmla="*/ 59 w 178"/>
                  <a:gd name="T75" fmla="*/ 197 h 211"/>
                  <a:gd name="T76" fmla="*/ 59 w 178"/>
                  <a:gd name="T77" fmla="*/ 211 h 211"/>
                  <a:gd name="T78" fmla="*/ 150 w 178"/>
                  <a:gd name="T79" fmla="*/ 211 h 211"/>
                  <a:gd name="T80" fmla="*/ 178 w 178"/>
                  <a:gd name="T81" fmla="*/ 183 h 211"/>
                  <a:gd name="T82" fmla="*/ 178 w 178"/>
                  <a:gd name="T83" fmla="*/ 28 h 211"/>
                  <a:gd name="T84" fmla="*/ 150 w 178"/>
                  <a:gd name="T8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11">
                    <a:moveTo>
                      <a:pt x="150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4" y="79"/>
                      <a:pt x="14" y="79"/>
                      <a:pt x="14" y="79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131"/>
                      <a:pt x="66" y="131"/>
                      <a:pt x="66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80" y="145"/>
                      <a:pt x="80" y="145"/>
                      <a:pt x="80" y="145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146" y="47"/>
                      <a:pt x="146" y="47"/>
                      <a:pt x="146" y="47"/>
                    </a:cubicBezTo>
                    <a:cubicBezTo>
                      <a:pt x="146" y="14"/>
                      <a:pt x="146" y="14"/>
                      <a:pt x="146" y="14"/>
                    </a:cubicBezTo>
                    <a:cubicBezTo>
                      <a:pt x="150" y="14"/>
                      <a:pt x="150" y="14"/>
                      <a:pt x="150" y="14"/>
                    </a:cubicBezTo>
                    <a:cubicBezTo>
                      <a:pt x="158" y="14"/>
                      <a:pt x="164" y="20"/>
                      <a:pt x="164" y="28"/>
                    </a:cubicBezTo>
                    <a:cubicBezTo>
                      <a:pt x="164" y="98"/>
                      <a:pt x="164" y="98"/>
                      <a:pt x="164" y="98"/>
                    </a:cubicBezTo>
                    <a:cubicBezTo>
                      <a:pt x="99" y="98"/>
                      <a:pt x="99" y="98"/>
                      <a:pt x="99" y="98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78"/>
                      <a:pt x="0" y="178"/>
                      <a:pt x="0" y="178"/>
                    </a:cubicBezTo>
                    <a:cubicBezTo>
                      <a:pt x="146" y="178"/>
                      <a:pt x="146" y="178"/>
                      <a:pt x="146" y="178"/>
                    </a:cubicBezTo>
                    <a:cubicBezTo>
                      <a:pt x="146" y="131"/>
                      <a:pt x="146" y="131"/>
                      <a:pt x="146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cubicBezTo>
                      <a:pt x="132" y="164"/>
                      <a:pt x="132" y="164"/>
                      <a:pt x="132" y="164"/>
                    </a:cubicBezTo>
                    <a:cubicBezTo>
                      <a:pt x="113" y="164"/>
                      <a:pt x="113" y="164"/>
                      <a:pt x="113" y="164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64" y="112"/>
                      <a:pt x="164" y="112"/>
                      <a:pt x="164" y="112"/>
                    </a:cubicBezTo>
                    <a:cubicBezTo>
                      <a:pt x="164" y="183"/>
                      <a:pt x="164" y="183"/>
                      <a:pt x="164" y="183"/>
                    </a:cubicBezTo>
                    <a:cubicBezTo>
                      <a:pt x="164" y="191"/>
                      <a:pt x="158" y="197"/>
                      <a:pt x="150" y="197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59" y="211"/>
                      <a:pt x="59" y="211"/>
                      <a:pt x="59" y="211"/>
                    </a:cubicBezTo>
                    <a:cubicBezTo>
                      <a:pt x="150" y="211"/>
                      <a:pt x="150" y="211"/>
                      <a:pt x="150" y="211"/>
                    </a:cubicBezTo>
                    <a:cubicBezTo>
                      <a:pt x="166" y="211"/>
                      <a:pt x="178" y="198"/>
                      <a:pt x="178" y="183"/>
                    </a:cubicBezTo>
                    <a:cubicBezTo>
                      <a:pt x="178" y="28"/>
                      <a:pt x="178" y="28"/>
                      <a:pt x="178" y="28"/>
                    </a:cubicBezTo>
                    <a:cubicBezTo>
                      <a:pt x="178" y="13"/>
                      <a:pt x="166" y="0"/>
                      <a:pt x="1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13"/>
              <p:cNvSpPr>
                <a:spLocks noChangeArrowheads="1"/>
              </p:cNvSpPr>
              <p:nvPr/>
            </p:nvSpPr>
            <p:spPr bwMode="auto">
              <a:xfrm>
                <a:off x="4256088" y="1677987"/>
                <a:ext cx="180975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4"/>
              <p:cNvSpPr>
                <a:spLocks/>
              </p:cNvSpPr>
              <p:nvPr/>
            </p:nvSpPr>
            <p:spPr bwMode="auto">
              <a:xfrm>
                <a:off x="3763963" y="1430337"/>
                <a:ext cx="447675" cy="792163"/>
              </a:xfrm>
              <a:custGeom>
                <a:avLst/>
                <a:gdLst>
                  <a:gd name="T0" fmla="*/ 14 w 119"/>
                  <a:gd name="T1" fmla="*/ 183 h 211"/>
                  <a:gd name="T2" fmla="*/ 14 w 119"/>
                  <a:gd name="T3" fmla="*/ 112 h 211"/>
                  <a:gd name="T4" fmla="*/ 80 w 119"/>
                  <a:gd name="T5" fmla="*/ 112 h 211"/>
                  <a:gd name="T6" fmla="*/ 80 w 119"/>
                  <a:gd name="T7" fmla="*/ 66 h 211"/>
                  <a:gd name="T8" fmla="*/ 66 w 119"/>
                  <a:gd name="T9" fmla="*/ 66 h 211"/>
                  <a:gd name="T10" fmla="*/ 66 w 119"/>
                  <a:gd name="T11" fmla="*/ 98 h 211"/>
                  <a:gd name="T12" fmla="*/ 14 w 119"/>
                  <a:gd name="T13" fmla="*/ 98 h 211"/>
                  <a:gd name="T14" fmla="*/ 14 w 119"/>
                  <a:gd name="T15" fmla="*/ 28 h 211"/>
                  <a:gd name="T16" fmla="*/ 28 w 119"/>
                  <a:gd name="T17" fmla="*/ 14 h 211"/>
                  <a:gd name="T18" fmla="*/ 119 w 119"/>
                  <a:gd name="T19" fmla="*/ 14 h 211"/>
                  <a:gd name="T20" fmla="*/ 119 w 119"/>
                  <a:gd name="T21" fmla="*/ 0 h 211"/>
                  <a:gd name="T22" fmla="*/ 28 w 119"/>
                  <a:gd name="T23" fmla="*/ 0 h 211"/>
                  <a:gd name="T24" fmla="*/ 0 w 119"/>
                  <a:gd name="T25" fmla="*/ 28 h 211"/>
                  <a:gd name="T26" fmla="*/ 0 w 119"/>
                  <a:gd name="T27" fmla="*/ 183 h 211"/>
                  <a:gd name="T28" fmla="*/ 28 w 119"/>
                  <a:gd name="T29" fmla="*/ 211 h 211"/>
                  <a:gd name="T30" fmla="*/ 72 w 119"/>
                  <a:gd name="T31" fmla="*/ 211 h 211"/>
                  <a:gd name="T32" fmla="*/ 72 w 119"/>
                  <a:gd name="T33" fmla="*/ 197 h 211"/>
                  <a:gd name="T34" fmla="*/ 28 w 119"/>
                  <a:gd name="T35" fmla="*/ 197 h 211"/>
                  <a:gd name="T36" fmla="*/ 14 w 119"/>
                  <a:gd name="T37" fmla="*/ 183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9" h="211">
                    <a:moveTo>
                      <a:pt x="14" y="183"/>
                    </a:moveTo>
                    <a:cubicBezTo>
                      <a:pt x="14" y="112"/>
                      <a:pt x="14" y="112"/>
                      <a:pt x="14" y="112"/>
                    </a:cubicBezTo>
                    <a:cubicBezTo>
                      <a:pt x="80" y="112"/>
                      <a:pt x="80" y="112"/>
                      <a:pt x="80" y="11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98"/>
                      <a:pt x="66" y="98"/>
                      <a:pt x="66" y="98"/>
                    </a:cubicBezTo>
                    <a:cubicBezTo>
                      <a:pt x="14" y="98"/>
                      <a:pt x="14" y="98"/>
                      <a:pt x="14" y="9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0"/>
                      <a:pt x="21" y="14"/>
                      <a:pt x="28" y="14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8"/>
                      <a:pt x="13" y="211"/>
                      <a:pt x="28" y="211"/>
                    </a:cubicBezTo>
                    <a:cubicBezTo>
                      <a:pt x="72" y="211"/>
                      <a:pt x="72" y="211"/>
                      <a:pt x="72" y="211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28" y="197"/>
                      <a:pt x="28" y="197"/>
                      <a:pt x="28" y="197"/>
                    </a:cubicBezTo>
                    <a:cubicBezTo>
                      <a:pt x="21" y="197"/>
                      <a:pt x="14" y="191"/>
                      <a:pt x="14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13" name="组合 12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34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5384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346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72" r:id="rId4"/>
    <p:sldLayoutId id="2147483671" r:id="rId5"/>
    <p:sldLayoutId id="2147483670" r:id="rId6"/>
    <p:sldLayoutId id="2147483673" r:id="rId7"/>
    <p:sldLayoutId id="2147483660" r:id="rId8"/>
    <p:sldLayoutId id="2147483662" r:id="rId9"/>
    <p:sldLayoutId id="2147483661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toyhouse.cc/wiki/index.php/%E6%8C%AF%E5%8A%A8" TargetMode="External"/><Relationship Id="rId3" Type="http://schemas.openxmlformats.org/officeDocument/2006/relationships/hyperlink" Target="http://toyhouse.cc/wiki/index.php/%E9%87%8F%E5%AD%90%E5%BC%95%E5%8A%9B%E8%AE%BA" TargetMode="External"/><Relationship Id="rId7" Type="http://schemas.openxmlformats.org/officeDocument/2006/relationships/hyperlink" Target="http://toyhouse.cc/wiki/index.php/%E6%9A%97%E7%89%A9%E8%B4%A8" TargetMode="External"/><Relationship Id="rId2" Type="http://schemas.openxmlformats.org/officeDocument/2006/relationships/hyperlink" Target="http://toyhouse.cc/wiki/index.php/%E7%AC%9B%E5%8D%A1%E5%B0%94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toyhouse.cc/wiki/index.php/%E5%B9%BF%E4%B9%89%E7%9B%B8%E5%AF%B9%E8%AE%BA" TargetMode="External"/><Relationship Id="rId5" Type="http://schemas.openxmlformats.org/officeDocument/2006/relationships/hyperlink" Target="http://toyhouse.cc/wiki/index.php/%E8%B4%A8%E7%82%B9" TargetMode="External"/><Relationship Id="rId4" Type="http://schemas.openxmlformats.org/officeDocument/2006/relationships/hyperlink" Target="http://toyhouse.cc/wiki/index.php/%E5%B9%BF%E4%B9%89%E5%8D%8F%E5%8F%98%E5%8E%9F%E7%90%86" TargetMode="External"/><Relationship Id="rId9" Type="http://schemas.openxmlformats.org/officeDocument/2006/relationships/hyperlink" Target="http://toyhouse.cc/wiki/index.php/%E6%B3%A2%E5%8A%A8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../../&#25968;&#23383;&#20986;&#29256;&#24037;&#20316;&#27969;/Seven%20Brief%20Lessons%20on%20Physics%20&#32763;&#35793;&#21450;&#25490;&#29256;/Seven%20Brief%20Lessons%20on%20Physics%20&#20013;&#35793;&#26412;/Seven%20Brief%20Lessons%20on%20Physics.pdf" TargetMode="Externa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19680" y="1657200"/>
            <a:ext cx="1528394" cy="1569660"/>
            <a:chOff x="3471636" y="1203878"/>
            <a:chExt cx="1219201" cy="1252119"/>
          </a:xfrm>
        </p:grpSpPr>
        <p:sp>
          <p:nvSpPr>
            <p:cNvPr id="3" name="矩形 2"/>
            <p:cNvSpPr/>
            <p:nvPr/>
          </p:nvSpPr>
          <p:spPr>
            <a:xfrm>
              <a:off x="3471636" y="1242157"/>
              <a:ext cx="1181100" cy="11811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509737" y="1203878"/>
              <a:ext cx="1181100" cy="1252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</a:rPr>
                <a:t>小组报告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483741" y="1472534"/>
            <a:ext cx="710805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/>
              <a:t>超越学科的认知基础</a:t>
            </a:r>
            <a:endParaRPr lang="en-US" altLang="zh-CN" sz="6000" b="1" dirty="0"/>
          </a:p>
          <a:p>
            <a:pPr algn="r"/>
            <a:r>
              <a:rPr lang="en-US" altLang="zh-CN" sz="3200" b="1" dirty="0"/>
              <a:t>——</a:t>
            </a:r>
            <a:r>
              <a:rPr lang="zh-CN" altLang="en-US" sz="3200" b="1" dirty="0"/>
              <a:t>第二组报告（第六周）</a:t>
            </a:r>
            <a:endParaRPr lang="en-US" altLang="zh-CN" sz="32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4251326" y="3139125"/>
            <a:ext cx="60996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dirty="0"/>
              <a:t>康金梁 </a:t>
            </a:r>
            <a:r>
              <a:rPr lang="en-US" altLang="zh-CN" sz="2800" dirty="0"/>
              <a:t>| </a:t>
            </a:r>
            <a:r>
              <a:rPr lang="zh-CN" altLang="en-US" sz="2800" dirty="0"/>
              <a:t>张鹏 </a:t>
            </a:r>
            <a:r>
              <a:rPr lang="en-US" altLang="zh-CN" sz="2800" dirty="0"/>
              <a:t>| </a:t>
            </a:r>
            <a:r>
              <a:rPr lang="zh-CN" altLang="en-US" sz="2800" dirty="0"/>
              <a:t>朱静远</a:t>
            </a:r>
            <a:r>
              <a:rPr lang="en-US" altLang="zh-CN" sz="2800" dirty="0"/>
              <a:t>| </a:t>
            </a:r>
            <a:r>
              <a:rPr lang="zh-CN" altLang="en-US" sz="2800" dirty="0"/>
              <a:t>黄立昊 </a:t>
            </a:r>
            <a:endParaRPr lang="en-US" altLang="zh-CN" sz="2800" dirty="0"/>
          </a:p>
          <a:p>
            <a:pPr>
              <a:lnSpc>
                <a:spcPct val="200000"/>
              </a:lnSpc>
            </a:pPr>
            <a:r>
              <a:rPr lang="zh-CN" altLang="en-US" sz="2800" dirty="0"/>
              <a:t>本周报告人：黄立昊</a:t>
            </a:r>
          </a:p>
        </p:txBody>
      </p:sp>
    </p:spTree>
    <p:extLst>
      <p:ext uri="{BB962C8B-B14F-4D97-AF65-F5344CB8AC3E}">
        <p14:creationId xmlns:p14="http://schemas.microsoft.com/office/powerpoint/2010/main" val="18866111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840357" y="2215580"/>
            <a:ext cx="46269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5508346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1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377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逻辑模型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Logical model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9435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1</a:t>
            </a:r>
            <a:endParaRPr lang="zh-CN" altLang="en-US" sz="72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逻辑模型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84616" y="807481"/>
            <a:ext cx="1639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Logical model</a:t>
            </a:r>
            <a:endParaRPr lang="zh-CN" altLang="en-US" sz="1400" dirty="0"/>
          </a:p>
        </p:txBody>
      </p:sp>
      <p:sp>
        <p:nvSpPr>
          <p:cNvPr id="7" name="右箭头标注 6"/>
          <p:cNvSpPr/>
          <p:nvPr/>
        </p:nvSpPr>
        <p:spPr>
          <a:xfrm>
            <a:off x="6106452" y="2701478"/>
            <a:ext cx="2116325" cy="1939966"/>
          </a:xfrm>
          <a:prstGeom prst="rightArrowCallo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箭头标注 7"/>
          <p:cNvSpPr/>
          <p:nvPr/>
        </p:nvSpPr>
        <p:spPr>
          <a:xfrm>
            <a:off x="3798881" y="2701478"/>
            <a:ext cx="2121348" cy="1939966"/>
          </a:xfrm>
          <a:prstGeom prst="leftArrowCallo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" name="组合 9"/>
          <p:cNvGrpSpPr/>
          <p:nvPr/>
        </p:nvGrpSpPr>
        <p:grpSpPr>
          <a:xfrm>
            <a:off x="4875960" y="3386942"/>
            <a:ext cx="655840" cy="430154"/>
            <a:chOff x="4302125" y="3251994"/>
            <a:chExt cx="539750" cy="354012"/>
          </a:xfrm>
          <a:solidFill>
            <a:schemeClr val="bg1"/>
          </a:solidFill>
        </p:grpSpPr>
        <p:sp>
          <p:nvSpPr>
            <p:cNvPr id="12" name="Freeform 444"/>
            <p:cNvSpPr>
              <a:spLocks noEditPoints="1"/>
            </p:cNvSpPr>
            <p:nvPr/>
          </p:nvSpPr>
          <p:spPr bwMode="auto">
            <a:xfrm>
              <a:off x="4302125" y="3366294"/>
              <a:ext cx="539750" cy="239712"/>
            </a:xfrm>
            <a:custGeom>
              <a:avLst/>
              <a:gdLst>
                <a:gd name="T0" fmla="*/ 112 w 340"/>
                <a:gd name="T1" fmla="*/ 127 h 151"/>
                <a:gd name="T2" fmla="*/ 122 w 340"/>
                <a:gd name="T3" fmla="*/ 123 h 151"/>
                <a:gd name="T4" fmla="*/ 126 w 340"/>
                <a:gd name="T5" fmla="*/ 113 h 151"/>
                <a:gd name="T6" fmla="*/ 126 w 340"/>
                <a:gd name="T7" fmla="*/ 37 h 151"/>
                <a:gd name="T8" fmla="*/ 122 w 340"/>
                <a:gd name="T9" fmla="*/ 28 h 151"/>
                <a:gd name="T10" fmla="*/ 112 w 340"/>
                <a:gd name="T11" fmla="*/ 24 h 151"/>
                <a:gd name="T12" fmla="*/ 36 w 340"/>
                <a:gd name="T13" fmla="*/ 24 h 151"/>
                <a:gd name="T14" fmla="*/ 27 w 340"/>
                <a:gd name="T15" fmla="*/ 28 h 151"/>
                <a:gd name="T16" fmla="*/ 23 w 340"/>
                <a:gd name="T17" fmla="*/ 37 h 151"/>
                <a:gd name="T18" fmla="*/ 23 w 340"/>
                <a:gd name="T19" fmla="*/ 113 h 151"/>
                <a:gd name="T20" fmla="*/ 27 w 340"/>
                <a:gd name="T21" fmla="*/ 123 h 151"/>
                <a:gd name="T22" fmla="*/ 36 w 340"/>
                <a:gd name="T23" fmla="*/ 127 h 151"/>
                <a:gd name="T24" fmla="*/ 302 w 340"/>
                <a:gd name="T25" fmla="*/ 127 h 151"/>
                <a:gd name="T26" fmla="*/ 307 w 340"/>
                <a:gd name="T27" fmla="*/ 126 h 151"/>
                <a:gd name="T28" fmla="*/ 314 w 340"/>
                <a:gd name="T29" fmla="*/ 118 h 151"/>
                <a:gd name="T30" fmla="*/ 315 w 340"/>
                <a:gd name="T31" fmla="*/ 37 h 151"/>
                <a:gd name="T32" fmla="*/ 314 w 340"/>
                <a:gd name="T33" fmla="*/ 32 h 151"/>
                <a:gd name="T34" fmla="*/ 307 w 340"/>
                <a:gd name="T35" fmla="*/ 26 h 151"/>
                <a:gd name="T36" fmla="*/ 226 w 340"/>
                <a:gd name="T37" fmla="*/ 24 h 151"/>
                <a:gd name="T38" fmla="*/ 221 w 340"/>
                <a:gd name="T39" fmla="*/ 26 h 151"/>
                <a:gd name="T40" fmla="*/ 214 w 340"/>
                <a:gd name="T41" fmla="*/ 32 h 151"/>
                <a:gd name="T42" fmla="*/ 212 w 340"/>
                <a:gd name="T43" fmla="*/ 113 h 151"/>
                <a:gd name="T44" fmla="*/ 214 w 340"/>
                <a:gd name="T45" fmla="*/ 118 h 151"/>
                <a:gd name="T46" fmla="*/ 221 w 340"/>
                <a:gd name="T47" fmla="*/ 126 h 151"/>
                <a:gd name="T48" fmla="*/ 302 w 340"/>
                <a:gd name="T49" fmla="*/ 127 h 151"/>
                <a:gd name="T50" fmla="*/ 340 w 340"/>
                <a:gd name="T51" fmla="*/ 131 h 151"/>
                <a:gd name="T52" fmla="*/ 339 w 340"/>
                <a:gd name="T53" fmla="*/ 136 h 151"/>
                <a:gd name="T54" fmla="*/ 334 w 340"/>
                <a:gd name="T55" fmla="*/ 144 h 151"/>
                <a:gd name="T56" fmla="*/ 324 w 340"/>
                <a:gd name="T57" fmla="*/ 151 h 151"/>
                <a:gd name="T58" fmla="*/ 209 w 340"/>
                <a:gd name="T59" fmla="*/ 151 h 151"/>
                <a:gd name="T60" fmla="*/ 204 w 340"/>
                <a:gd name="T61" fmla="*/ 151 h 151"/>
                <a:gd name="T62" fmla="*/ 195 w 340"/>
                <a:gd name="T63" fmla="*/ 144 h 151"/>
                <a:gd name="T64" fmla="*/ 189 w 340"/>
                <a:gd name="T65" fmla="*/ 136 h 151"/>
                <a:gd name="T66" fmla="*/ 189 w 340"/>
                <a:gd name="T67" fmla="*/ 76 h 151"/>
                <a:gd name="T68" fmla="*/ 150 w 340"/>
                <a:gd name="T69" fmla="*/ 131 h 151"/>
                <a:gd name="T70" fmla="*/ 150 w 340"/>
                <a:gd name="T71" fmla="*/ 136 h 151"/>
                <a:gd name="T72" fmla="*/ 145 w 340"/>
                <a:gd name="T73" fmla="*/ 144 h 151"/>
                <a:gd name="T74" fmla="*/ 135 w 340"/>
                <a:gd name="T75" fmla="*/ 151 h 151"/>
                <a:gd name="T76" fmla="*/ 18 w 340"/>
                <a:gd name="T77" fmla="*/ 151 h 151"/>
                <a:gd name="T78" fmla="*/ 15 w 340"/>
                <a:gd name="T79" fmla="*/ 151 h 151"/>
                <a:gd name="T80" fmla="*/ 5 w 340"/>
                <a:gd name="T81" fmla="*/ 144 h 151"/>
                <a:gd name="T82" fmla="*/ 0 w 340"/>
                <a:gd name="T83" fmla="*/ 136 h 151"/>
                <a:gd name="T84" fmla="*/ 0 w 340"/>
                <a:gd name="T85" fmla="*/ 19 h 151"/>
                <a:gd name="T86" fmla="*/ 0 w 340"/>
                <a:gd name="T87" fmla="*/ 15 h 151"/>
                <a:gd name="T88" fmla="*/ 5 w 340"/>
                <a:gd name="T89" fmla="*/ 5 h 151"/>
                <a:gd name="T90" fmla="*/ 15 w 340"/>
                <a:gd name="T91" fmla="*/ 0 h 151"/>
                <a:gd name="T92" fmla="*/ 131 w 340"/>
                <a:gd name="T93" fmla="*/ 0 h 151"/>
                <a:gd name="T94" fmla="*/ 135 w 340"/>
                <a:gd name="T95" fmla="*/ 0 h 151"/>
                <a:gd name="T96" fmla="*/ 145 w 340"/>
                <a:gd name="T97" fmla="*/ 5 h 151"/>
                <a:gd name="T98" fmla="*/ 150 w 340"/>
                <a:gd name="T99" fmla="*/ 15 h 151"/>
                <a:gd name="T100" fmla="*/ 150 w 340"/>
                <a:gd name="T101" fmla="*/ 51 h 151"/>
                <a:gd name="T102" fmla="*/ 189 w 340"/>
                <a:gd name="T103" fmla="*/ 19 h 151"/>
                <a:gd name="T104" fmla="*/ 189 w 340"/>
                <a:gd name="T105" fmla="*/ 15 h 151"/>
                <a:gd name="T106" fmla="*/ 195 w 340"/>
                <a:gd name="T107" fmla="*/ 5 h 151"/>
                <a:gd name="T108" fmla="*/ 204 w 340"/>
                <a:gd name="T109" fmla="*/ 0 h 151"/>
                <a:gd name="T110" fmla="*/ 320 w 340"/>
                <a:gd name="T111" fmla="*/ 0 h 151"/>
                <a:gd name="T112" fmla="*/ 324 w 340"/>
                <a:gd name="T113" fmla="*/ 0 h 151"/>
                <a:gd name="T114" fmla="*/ 334 w 340"/>
                <a:gd name="T115" fmla="*/ 5 h 151"/>
                <a:gd name="T116" fmla="*/ 339 w 340"/>
                <a:gd name="T117" fmla="*/ 15 h 151"/>
                <a:gd name="T118" fmla="*/ 340 w 340"/>
                <a:gd name="T119" fmla="*/ 1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0" h="151">
                  <a:moveTo>
                    <a:pt x="112" y="127"/>
                  </a:moveTo>
                  <a:lnTo>
                    <a:pt x="112" y="127"/>
                  </a:lnTo>
                  <a:lnTo>
                    <a:pt x="117" y="126"/>
                  </a:lnTo>
                  <a:lnTo>
                    <a:pt x="122" y="123"/>
                  </a:lnTo>
                  <a:lnTo>
                    <a:pt x="125" y="118"/>
                  </a:lnTo>
                  <a:lnTo>
                    <a:pt x="126" y="113"/>
                  </a:lnTo>
                  <a:lnTo>
                    <a:pt x="126" y="37"/>
                  </a:lnTo>
                  <a:lnTo>
                    <a:pt x="126" y="37"/>
                  </a:lnTo>
                  <a:lnTo>
                    <a:pt x="125" y="32"/>
                  </a:lnTo>
                  <a:lnTo>
                    <a:pt x="122" y="28"/>
                  </a:lnTo>
                  <a:lnTo>
                    <a:pt x="117" y="26"/>
                  </a:lnTo>
                  <a:lnTo>
                    <a:pt x="11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1" y="26"/>
                  </a:lnTo>
                  <a:lnTo>
                    <a:pt x="27" y="28"/>
                  </a:lnTo>
                  <a:lnTo>
                    <a:pt x="25" y="32"/>
                  </a:lnTo>
                  <a:lnTo>
                    <a:pt x="23" y="37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5" y="118"/>
                  </a:lnTo>
                  <a:lnTo>
                    <a:pt x="27" y="123"/>
                  </a:lnTo>
                  <a:lnTo>
                    <a:pt x="31" y="126"/>
                  </a:lnTo>
                  <a:lnTo>
                    <a:pt x="36" y="127"/>
                  </a:lnTo>
                  <a:lnTo>
                    <a:pt x="112" y="127"/>
                  </a:lnTo>
                  <a:close/>
                  <a:moveTo>
                    <a:pt x="302" y="127"/>
                  </a:moveTo>
                  <a:lnTo>
                    <a:pt x="302" y="127"/>
                  </a:lnTo>
                  <a:lnTo>
                    <a:pt x="307" y="126"/>
                  </a:lnTo>
                  <a:lnTo>
                    <a:pt x="311" y="123"/>
                  </a:lnTo>
                  <a:lnTo>
                    <a:pt x="314" y="118"/>
                  </a:lnTo>
                  <a:lnTo>
                    <a:pt x="315" y="113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4" y="32"/>
                  </a:lnTo>
                  <a:lnTo>
                    <a:pt x="311" y="28"/>
                  </a:lnTo>
                  <a:lnTo>
                    <a:pt x="307" y="26"/>
                  </a:lnTo>
                  <a:lnTo>
                    <a:pt x="302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1" y="26"/>
                  </a:lnTo>
                  <a:lnTo>
                    <a:pt x="217" y="28"/>
                  </a:lnTo>
                  <a:lnTo>
                    <a:pt x="214" y="32"/>
                  </a:lnTo>
                  <a:lnTo>
                    <a:pt x="212" y="37"/>
                  </a:lnTo>
                  <a:lnTo>
                    <a:pt x="212" y="113"/>
                  </a:lnTo>
                  <a:lnTo>
                    <a:pt x="212" y="113"/>
                  </a:lnTo>
                  <a:lnTo>
                    <a:pt x="214" y="118"/>
                  </a:lnTo>
                  <a:lnTo>
                    <a:pt x="217" y="123"/>
                  </a:lnTo>
                  <a:lnTo>
                    <a:pt x="221" y="126"/>
                  </a:lnTo>
                  <a:lnTo>
                    <a:pt x="226" y="127"/>
                  </a:lnTo>
                  <a:lnTo>
                    <a:pt x="302" y="127"/>
                  </a:lnTo>
                  <a:close/>
                  <a:moveTo>
                    <a:pt x="340" y="19"/>
                  </a:moveTo>
                  <a:lnTo>
                    <a:pt x="340" y="131"/>
                  </a:lnTo>
                  <a:lnTo>
                    <a:pt x="340" y="131"/>
                  </a:lnTo>
                  <a:lnTo>
                    <a:pt x="339" y="136"/>
                  </a:lnTo>
                  <a:lnTo>
                    <a:pt x="337" y="139"/>
                  </a:lnTo>
                  <a:lnTo>
                    <a:pt x="334" y="144"/>
                  </a:lnTo>
                  <a:lnTo>
                    <a:pt x="327" y="149"/>
                  </a:lnTo>
                  <a:lnTo>
                    <a:pt x="324" y="151"/>
                  </a:lnTo>
                  <a:lnTo>
                    <a:pt x="320" y="151"/>
                  </a:lnTo>
                  <a:lnTo>
                    <a:pt x="209" y="151"/>
                  </a:lnTo>
                  <a:lnTo>
                    <a:pt x="209" y="151"/>
                  </a:lnTo>
                  <a:lnTo>
                    <a:pt x="204" y="151"/>
                  </a:lnTo>
                  <a:lnTo>
                    <a:pt x="200" y="149"/>
                  </a:lnTo>
                  <a:lnTo>
                    <a:pt x="195" y="144"/>
                  </a:lnTo>
                  <a:lnTo>
                    <a:pt x="190" y="139"/>
                  </a:lnTo>
                  <a:lnTo>
                    <a:pt x="189" y="136"/>
                  </a:lnTo>
                  <a:lnTo>
                    <a:pt x="189" y="131"/>
                  </a:lnTo>
                  <a:lnTo>
                    <a:pt x="189" y="76"/>
                  </a:lnTo>
                  <a:lnTo>
                    <a:pt x="150" y="76"/>
                  </a:lnTo>
                  <a:lnTo>
                    <a:pt x="150" y="131"/>
                  </a:lnTo>
                  <a:lnTo>
                    <a:pt x="150" y="131"/>
                  </a:lnTo>
                  <a:lnTo>
                    <a:pt x="150" y="136"/>
                  </a:lnTo>
                  <a:lnTo>
                    <a:pt x="148" y="139"/>
                  </a:lnTo>
                  <a:lnTo>
                    <a:pt x="145" y="144"/>
                  </a:lnTo>
                  <a:lnTo>
                    <a:pt x="138" y="149"/>
                  </a:lnTo>
                  <a:lnTo>
                    <a:pt x="135" y="151"/>
                  </a:lnTo>
                  <a:lnTo>
                    <a:pt x="131" y="151"/>
                  </a:lnTo>
                  <a:lnTo>
                    <a:pt x="18" y="151"/>
                  </a:lnTo>
                  <a:lnTo>
                    <a:pt x="18" y="151"/>
                  </a:lnTo>
                  <a:lnTo>
                    <a:pt x="15" y="151"/>
                  </a:lnTo>
                  <a:lnTo>
                    <a:pt x="11" y="149"/>
                  </a:lnTo>
                  <a:lnTo>
                    <a:pt x="5" y="144"/>
                  </a:lnTo>
                  <a:lnTo>
                    <a:pt x="1" y="139"/>
                  </a:lnTo>
                  <a:lnTo>
                    <a:pt x="0" y="136"/>
                  </a:lnTo>
                  <a:lnTo>
                    <a:pt x="0" y="13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5" y="5"/>
                  </a:lnTo>
                  <a:lnTo>
                    <a:pt x="11" y="2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5" y="0"/>
                  </a:lnTo>
                  <a:lnTo>
                    <a:pt x="138" y="2"/>
                  </a:lnTo>
                  <a:lnTo>
                    <a:pt x="145" y="5"/>
                  </a:lnTo>
                  <a:lnTo>
                    <a:pt x="148" y="12"/>
                  </a:lnTo>
                  <a:lnTo>
                    <a:pt x="150" y="15"/>
                  </a:lnTo>
                  <a:lnTo>
                    <a:pt x="150" y="19"/>
                  </a:lnTo>
                  <a:lnTo>
                    <a:pt x="150" y="51"/>
                  </a:lnTo>
                  <a:lnTo>
                    <a:pt x="189" y="51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5"/>
                  </a:lnTo>
                  <a:lnTo>
                    <a:pt x="190" y="12"/>
                  </a:lnTo>
                  <a:lnTo>
                    <a:pt x="195" y="5"/>
                  </a:lnTo>
                  <a:lnTo>
                    <a:pt x="200" y="2"/>
                  </a:lnTo>
                  <a:lnTo>
                    <a:pt x="204" y="0"/>
                  </a:lnTo>
                  <a:lnTo>
                    <a:pt x="209" y="0"/>
                  </a:lnTo>
                  <a:lnTo>
                    <a:pt x="320" y="0"/>
                  </a:lnTo>
                  <a:lnTo>
                    <a:pt x="320" y="0"/>
                  </a:lnTo>
                  <a:lnTo>
                    <a:pt x="324" y="0"/>
                  </a:lnTo>
                  <a:lnTo>
                    <a:pt x="327" y="2"/>
                  </a:lnTo>
                  <a:lnTo>
                    <a:pt x="334" y="5"/>
                  </a:lnTo>
                  <a:lnTo>
                    <a:pt x="337" y="12"/>
                  </a:lnTo>
                  <a:lnTo>
                    <a:pt x="339" y="15"/>
                  </a:lnTo>
                  <a:lnTo>
                    <a:pt x="340" y="19"/>
                  </a:lnTo>
                  <a:lnTo>
                    <a:pt x="34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" name="Freeform 445"/>
            <p:cNvSpPr>
              <a:spLocks/>
            </p:cNvSpPr>
            <p:nvPr/>
          </p:nvSpPr>
          <p:spPr bwMode="auto">
            <a:xfrm>
              <a:off x="4594225" y="3251994"/>
              <a:ext cx="195263" cy="104775"/>
            </a:xfrm>
            <a:custGeom>
              <a:avLst/>
              <a:gdLst>
                <a:gd name="T0" fmla="*/ 123 w 123"/>
                <a:gd name="T1" fmla="*/ 66 h 66"/>
                <a:gd name="T2" fmla="*/ 91 w 123"/>
                <a:gd name="T3" fmla="*/ 66 h 66"/>
                <a:gd name="T4" fmla="*/ 33 w 123"/>
                <a:gd name="T5" fmla="*/ 17 h 66"/>
                <a:gd name="T6" fmla="*/ 18 w 123"/>
                <a:gd name="T7" fmla="*/ 17 h 66"/>
                <a:gd name="T8" fmla="*/ 18 w 123"/>
                <a:gd name="T9" fmla="*/ 32 h 66"/>
                <a:gd name="T10" fmla="*/ 0 w 123"/>
                <a:gd name="T11" fmla="*/ 32 h 66"/>
                <a:gd name="T12" fmla="*/ 0 w 123"/>
                <a:gd name="T13" fmla="*/ 32 h 66"/>
                <a:gd name="T14" fmla="*/ 0 w 123"/>
                <a:gd name="T15" fmla="*/ 19 h 66"/>
                <a:gd name="T16" fmla="*/ 0 w 123"/>
                <a:gd name="T17" fmla="*/ 19 h 66"/>
                <a:gd name="T18" fmla="*/ 1 w 123"/>
                <a:gd name="T19" fmla="*/ 12 h 66"/>
                <a:gd name="T20" fmla="*/ 3 w 123"/>
                <a:gd name="T21" fmla="*/ 9 h 66"/>
                <a:gd name="T22" fmla="*/ 6 w 123"/>
                <a:gd name="T23" fmla="*/ 5 h 66"/>
                <a:gd name="T24" fmla="*/ 8 w 123"/>
                <a:gd name="T25" fmla="*/ 2 h 66"/>
                <a:gd name="T26" fmla="*/ 15 w 123"/>
                <a:gd name="T27" fmla="*/ 1 h 66"/>
                <a:gd name="T28" fmla="*/ 18 w 123"/>
                <a:gd name="T29" fmla="*/ 0 h 66"/>
                <a:gd name="T30" fmla="*/ 41 w 123"/>
                <a:gd name="T31" fmla="*/ 0 h 66"/>
                <a:gd name="T32" fmla="*/ 123 w 123"/>
                <a:gd name="T3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3" h="66">
                  <a:moveTo>
                    <a:pt x="123" y="66"/>
                  </a:moveTo>
                  <a:lnTo>
                    <a:pt x="91" y="66"/>
                  </a:lnTo>
                  <a:lnTo>
                    <a:pt x="33" y="17"/>
                  </a:lnTo>
                  <a:lnTo>
                    <a:pt x="18" y="17"/>
                  </a:lnTo>
                  <a:lnTo>
                    <a:pt x="18" y="3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1" y="12"/>
                  </a:lnTo>
                  <a:lnTo>
                    <a:pt x="3" y="9"/>
                  </a:lnTo>
                  <a:lnTo>
                    <a:pt x="6" y="5"/>
                  </a:lnTo>
                  <a:lnTo>
                    <a:pt x="8" y="2"/>
                  </a:lnTo>
                  <a:lnTo>
                    <a:pt x="15" y="1"/>
                  </a:lnTo>
                  <a:lnTo>
                    <a:pt x="18" y="0"/>
                  </a:lnTo>
                  <a:lnTo>
                    <a:pt x="41" y="0"/>
                  </a:lnTo>
                  <a:lnTo>
                    <a:pt x="123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" name="Freeform 446"/>
            <p:cNvSpPr>
              <a:spLocks/>
            </p:cNvSpPr>
            <p:nvPr/>
          </p:nvSpPr>
          <p:spPr bwMode="auto">
            <a:xfrm>
              <a:off x="4352925" y="3251994"/>
              <a:ext cx="196850" cy="103187"/>
            </a:xfrm>
            <a:custGeom>
              <a:avLst/>
              <a:gdLst>
                <a:gd name="T0" fmla="*/ 106 w 124"/>
                <a:gd name="T1" fmla="*/ 17 h 65"/>
                <a:gd name="T2" fmla="*/ 90 w 124"/>
                <a:gd name="T3" fmla="*/ 17 h 65"/>
                <a:gd name="T4" fmla="*/ 34 w 124"/>
                <a:gd name="T5" fmla="*/ 65 h 65"/>
                <a:gd name="T6" fmla="*/ 0 w 124"/>
                <a:gd name="T7" fmla="*/ 65 h 65"/>
                <a:gd name="T8" fmla="*/ 84 w 124"/>
                <a:gd name="T9" fmla="*/ 0 h 65"/>
                <a:gd name="T10" fmla="*/ 106 w 124"/>
                <a:gd name="T11" fmla="*/ 0 h 65"/>
                <a:gd name="T12" fmla="*/ 106 w 124"/>
                <a:gd name="T13" fmla="*/ 0 h 65"/>
                <a:gd name="T14" fmla="*/ 109 w 124"/>
                <a:gd name="T15" fmla="*/ 0 h 65"/>
                <a:gd name="T16" fmla="*/ 115 w 124"/>
                <a:gd name="T17" fmla="*/ 2 h 65"/>
                <a:gd name="T18" fmla="*/ 119 w 124"/>
                <a:gd name="T19" fmla="*/ 4 h 65"/>
                <a:gd name="T20" fmla="*/ 121 w 124"/>
                <a:gd name="T21" fmla="*/ 7 h 65"/>
                <a:gd name="T22" fmla="*/ 124 w 124"/>
                <a:gd name="T23" fmla="*/ 12 h 65"/>
                <a:gd name="T24" fmla="*/ 124 w 124"/>
                <a:gd name="T25" fmla="*/ 19 h 65"/>
                <a:gd name="T26" fmla="*/ 124 w 124"/>
                <a:gd name="T27" fmla="*/ 19 h 65"/>
                <a:gd name="T28" fmla="*/ 124 w 124"/>
                <a:gd name="T29" fmla="*/ 32 h 65"/>
                <a:gd name="T30" fmla="*/ 106 w 124"/>
                <a:gd name="T31" fmla="*/ 32 h 65"/>
                <a:gd name="T32" fmla="*/ 106 w 124"/>
                <a:gd name="T33" fmla="*/ 1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4" h="65">
                  <a:moveTo>
                    <a:pt x="106" y="17"/>
                  </a:moveTo>
                  <a:lnTo>
                    <a:pt x="90" y="17"/>
                  </a:lnTo>
                  <a:lnTo>
                    <a:pt x="34" y="65"/>
                  </a:lnTo>
                  <a:lnTo>
                    <a:pt x="0" y="6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09" y="0"/>
                  </a:lnTo>
                  <a:lnTo>
                    <a:pt x="115" y="2"/>
                  </a:lnTo>
                  <a:lnTo>
                    <a:pt x="119" y="4"/>
                  </a:lnTo>
                  <a:lnTo>
                    <a:pt x="121" y="7"/>
                  </a:lnTo>
                  <a:lnTo>
                    <a:pt x="124" y="12"/>
                  </a:lnTo>
                  <a:lnTo>
                    <a:pt x="124" y="19"/>
                  </a:lnTo>
                  <a:lnTo>
                    <a:pt x="124" y="19"/>
                  </a:lnTo>
                  <a:lnTo>
                    <a:pt x="124" y="32"/>
                  </a:lnTo>
                  <a:lnTo>
                    <a:pt x="106" y="32"/>
                  </a:lnTo>
                  <a:lnTo>
                    <a:pt x="106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5" name="组合 13"/>
          <p:cNvGrpSpPr/>
          <p:nvPr/>
        </p:nvGrpSpPr>
        <p:grpSpPr>
          <a:xfrm>
            <a:off x="6548939" y="3373439"/>
            <a:ext cx="576754" cy="596044"/>
            <a:chOff x="4334668" y="3183731"/>
            <a:chExt cx="474663" cy="490538"/>
          </a:xfrm>
          <a:solidFill>
            <a:schemeClr val="bg1"/>
          </a:solidFill>
        </p:grpSpPr>
        <p:sp>
          <p:nvSpPr>
            <p:cNvPr id="16" name="Freeform 395"/>
            <p:cNvSpPr>
              <a:spLocks/>
            </p:cNvSpPr>
            <p:nvPr/>
          </p:nvSpPr>
          <p:spPr bwMode="auto">
            <a:xfrm>
              <a:off x="4445793" y="3244056"/>
              <a:ext cx="363538" cy="430213"/>
            </a:xfrm>
            <a:custGeom>
              <a:avLst/>
              <a:gdLst>
                <a:gd name="T0" fmla="*/ 223 w 229"/>
                <a:gd name="T1" fmla="*/ 146 h 271"/>
                <a:gd name="T2" fmla="*/ 229 w 229"/>
                <a:gd name="T3" fmla="*/ 157 h 271"/>
                <a:gd name="T4" fmla="*/ 225 w 229"/>
                <a:gd name="T5" fmla="*/ 169 h 271"/>
                <a:gd name="T6" fmla="*/ 220 w 229"/>
                <a:gd name="T7" fmla="*/ 173 h 271"/>
                <a:gd name="T8" fmla="*/ 207 w 229"/>
                <a:gd name="T9" fmla="*/ 174 h 271"/>
                <a:gd name="T10" fmla="*/ 174 w 229"/>
                <a:gd name="T11" fmla="*/ 151 h 271"/>
                <a:gd name="T12" fmla="*/ 197 w 229"/>
                <a:gd name="T13" fmla="*/ 177 h 271"/>
                <a:gd name="T14" fmla="*/ 202 w 229"/>
                <a:gd name="T15" fmla="*/ 182 h 271"/>
                <a:gd name="T16" fmla="*/ 203 w 229"/>
                <a:gd name="T17" fmla="*/ 195 h 271"/>
                <a:gd name="T18" fmla="*/ 200 w 229"/>
                <a:gd name="T19" fmla="*/ 201 h 271"/>
                <a:gd name="T20" fmla="*/ 188 w 229"/>
                <a:gd name="T21" fmla="*/ 207 h 271"/>
                <a:gd name="T22" fmla="*/ 177 w 229"/>
                <a:gd name="T23" fmla="*/ 203 h 271"/>
                <a:gd name="T24" fmla="*/ 144 w 229"/>
                <a:gd name="T25" fmla="*/ 187 h 271"/>
                <a:gd name="T26" fmla="*/ 172 w 229"/>
                <a:gd name="T27" fmla="*/ 210 h 271"/>
                <a:gd name="T28" fmla="*/ 178 w 229"/>
                <a:gd name="T29" fmla="*/ 221 h 271"/>
                <a:gd name="T30" fmla="*/ 174 w 229"/>
                <a:gd name="T31" fmla="*/ 233 h 271"/>
                <a:gd name="T32" fmla="*/ 168 w 229"/>
                <a:gd name="T33" fmla="*/ 237 h 271"/>
                <a:gd name="T34" fmla="*/ 155 w 229"/>
                <a:gd name="T35" fmla="*/ 238 h 271"/>
                <a:gd name="T36" fmla="*/ 123 w 229"/>
                <a:gd name="T37" fmla="*/ 213 h 271"/>
                <a:gd name="T38" fmla="*/ 145 w 229"/>
                <a:gd name="T39" fmla="*/ 241 h 271"/>
                <a:gd name="T40" fmla="*/ 150 w 229"/>
                <a:gd name="T41" fmla="*/ 246 h 271"/>
                <a:gd name="T42" fmla="*/ 152 w 229"/>
                <a:gd name="T43" fmla="*/ 258 h 271"/>
                <a:gd name="T44" fmla="*/ 148 w 229"/>
                <a:gd name="T45" fmla="*/ 265 h 271"/>
                <a:gd name="T46" fmla="*/ 136 w 229"/>
                <a:gd name="T47" fmla="*/ 271 h 271"/>
                <a:gd name="T48" fmla="*/ 124 w 229"/>
                <a:gd name="T49" fmla="*/ 267 h 271"/>
                <a:gd name="T50" fmla="*/ 96 w 229"/>
                <a:gd name="T51" fmla="*/ 243 h 271"/>
                <a:gd name="T52" fmla="*/ 106 w 229"/>
                <a:gd name="T53" fmla="*/ 223 h 271"/>
                <a:gd name="T54" fmla="*/ 108 w 229"/>
                <a:gd name="T55" fmla="*/ 221 h 271"/>
                <a:gd name="T56" fmla="*/ 110 w 229"/>
                <a:gd name="T57" fmla="*/ 212 h 271"/>
                <a:gd name="T58" fmla="*/ 109 w 229"/>
                <a:gd name="T59" fmla="*/ 205 h 271"/>
                <a:gd name="T60" fmla="*/ 104 w 229"/>
                <a:gd name="T61" fmla="*/ 196 h 271"/>
                <a:gd name="T62" fmla="*/ 100 w 229"/>
                <a:gd name="T63" fmla="*/ 193 h 271"/>
                <a:gd name="T64" fmla="*/ 91 w 229"/>
                <a:gd name="T65" fmla="*/ 188 h 271"/>
                <a:gd name="T66" fmla="*/ 83 w 229"/>
                <a:gd name="T67" fmla="*/ 187 h 271"/>
                <a:gd name="T68" fmla="*/ 75 w 229"/>
                <a:gd name="T69" fmla="*/ 188 h 271"/>
                <a:gd name="T70" fmla="*/ 69 w 229"/>
                <a:gd name="T71" fmla="*/ 193 h 271"/>
                <a:gd name="T72" fmla="*/ 50 w 229"/>
                <a:gd name="T73" fmla="*/ 207 h 271"/>
                <a:gd name="T74" fmla="*/ 64 w 229"/>
                <a:gd name="T75" fmla="*/ 189 h 271"/>
                <a:gd name="T76" fmla="*/ 68 w 229"/>
                <a:gd name="T77" fmla="*/ 182 h 271"/>
                <a:gd name="T78" fmla="*/ 68 w 229"/>
                <a:gd name="T79" fmla="*/ 174 h 271"/>
                <a:gd name="T80" fmla="*/ 64 w 229"/>
                <a:gd name="T81" fmla="*/ 166 h 271"/>
                <a:gd name="T82" fmla="*/ 58 w 229"/>
                <a:gd name="T83" fmla="*/ 158 h 271"/>
                <a:gd name="T84" fmla="*/ 54 w 229"/>
                <a:gd name="T85" fmla="*/ 156 h 271"/>
                <a:gd name="T86" fmla="*/ 45 w 229"/>
                <a:gd name="T87" fmla="*/ 153 h 271"/>
                <a:gd name="T88" fmla="*/ 36 w 229"/>
                <a:gd name="T89" fmla="*/ 153 h 271"/>
                <a:gd name="T90" fmla="*/ 29 w 229"/>
                <a:gd name="T91" fmla="*/ 157 h 271"/>
                <a:gd name="T92" fmla="*/ 13 w 229"/>
                <a:gd name="T93" fmla="*/ 176 h 271"/>
                <a:gd name="T94" fmla="*/ 21 w 229"/>
                <a:gd name="T95" fmla="*/ 156 h 271"/>
                <a:gd name="T96" fmla="*/ 24 w 229"/>
                <a:gd name="T97" fmla="*/ 152 h 271"/>
                <a:gd name="T98" fmla="*/ 25 w 229"/>
                <a:gd name="T99" fmla="*/ 144 h 271"/>
                <a:gd name="T100" fmla="*/ 24 w 229"/>
                <a:gd name="T101" fmla="*/ 136 h 271"/>
                <a:gd name="T102" fmla="*/ 19 w 229"/>
                <a:gd name="T103" fmla="*/ 128 h 271"/>
                <a:gd name="T104" fmla="*/ 15 w 229"/>
                <a:gd name="T105" fmla="*/ 124 h 271"/>
                <a:gd name="T106" fmla="*/ 0 w 229"/>
                <a:gd name="T107" fmla="*/ 118 h 271"/>
                <a:gd name="T108" fmla="*/ 194 w 229"/>
                <a:gd name="T109" fmla="*/ 123 h 271"/>
                <a:gd name="T110" fmla="*/ 223 w 229"/>
                <a:gd name="T111" fmla="*/ 146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29" h="271">
                  <a:moveTo>
                    <a:pt x="223" y="146"/>
                  </a:moveTo>
                  <a:lnTo>
                    <a:pt x="223" y="146"/>
                  </a:lnTo>
                  <a:lnTo>
                    <a:pt x="227" y="151"/>
                  </a:lnTo>
                  <a:lnTo>
                    <a:pt x="229" y="157"/>
                  </a:lnTo>
                  <a:lnTo>
                    <a:pt x="228" y="163"/>
                  </a:lnTo>
                  <a:lnTo>
                    <a:pt x="225" y="169"/>
                  </a:lnTo>
                  <a:lnTo>
                    <a:pt x="225" y="169"/>
                  </a:lnTo>
                  <a:lnTo>
                    <a:pt x="220" y="173"/>
                  </a:lnTo>
                  <a:lnTo>
                    <a:pt x="214" y="176"/>
                  </a:lnTo>
                  <a:lnTo>
                    <a:pt x="207" y="174"/>
                  </a:lnTo>
                  <a:lnTo>
                    <a:pt x="202" y="172"/>
                  </a:lnTo>
                  <a:lnTo>
                    <a:pt x="174" y="151"/>
                  </a:lnTo>
                  <a:lnTo>
                    <a:pt x="170" y="156"/>
                  </a:lnTo>
                  <a:lnTo>
                    <a:pt x="197" y="177"/>
                  </a:lnTo>
                  <a:lnTo>
                    <a:pt x="197" y="177"/>
                  </a:lnTo>
                  <a:lnTo>
                    <a:pt x="202" y="182"/>
                  </a:lnTo>
                  <a:lnTo>
                    <a:pt x="203" y="188"/>
                  </a:lnTo>
                  <a:lnTo>
                    <a:pt x="203" y="195"/>
                  </a:lnTo>
                  <a:lnTo>
                    <a:pt x="200" y="201"/>
                  </a:lnTo>
                  <a:lnTo>
                    <a:pt x="200" y="201"/>
                  </a:lnTo>
                  <a:lnTo>
                    <a:pt x="194" y="205"/>
                  </a:lnTo>
                  <a:lnTo>
                    <a:pt x="188" y="207"/>
                  </a:lnTo>
                  <a:lnTo>
                    <a:pt x="182" y="206"/>
                  </a:lnTo>
                  <a:lnTo>
                    <a:pt x="177" y="203"/>
                  </a:lnTo>
                  <a:lnTo>
                    <a:pt x="149" y="182"/>
                  </a:lnTo>
                  <a:lnTo>
                    <a:pt x="144" y="187"/>
                  </a:lnTo>
                  <a:lnTo>
                    <a:pt x="172" y="210"/>
                  </a:lnTo>
                  <a:lnTo>
                    <a:pt x="172" y="210"/>
                  </a:lnTo>
                  <a:lnTo>
                    <a:pt x="175" y="215"/>
                  </a:lnTo>
                  <a:lnTo>
                    <a:pt x="178" y="221"/>
                  </a:lnTo>
                  <a:lnTo>
                    <a:pt x="177" y="227"/>
                  </a:lnTo>
                  <a:lnTo>
                    <a:pt x="174" y="233"/>
                  </a:lnTo>
                  <a:lnTo>
                    <a:pt x="174" y="233"/>
                  </a:lnTo>
                  <a:lnTo>
                    <a:pt x="168" y="237"/>
                  </a:lnTo>
                  <a:lnTo>
                    <a:pt x="163" y="240"/>
                  </a:lnTo>
                  <a:lnTo>
                    <a:pt x="155" y="238"/>
                  </a:lnTo>
                  <a:lnTo>
                    <a:pt x="150" y="236"/>
                  </a:lnTo>
                  <a:lnTo>
                    <a:pt x="123" y="213"/>
                  </a:lnTo>
                  <a:lnTo>
                    <a:pt x="119" y="218"/>
                  </a:lnTo>
                  <a:lnTo>
                    <a:pt x="145" y="241"/>
                  </a:lnTo>
                  <a:lnTo>
                    <a:pt x="145" y="241"/>
                  </a:lnTo>
                  <a:lnTo>
                    <a:pt x="150" y="246"/>
                  </a:lnTo>
                  <a:lnTo>
                    <a:pt x="152" y="252"/>
                  </a:lnTo>
                  <a:lnTo>
                    <a:pt x="152" y="258"/>
                  </a:lnTo>
                  <a:lnTo>
                    <a:pt x="148" y="265"/>
                  </a:lnTo>
                  <a:lnTo>
                    <a:pt x="148" y="265"/>
                  </a:lnTo>
                  <a:lnTo>
                    <a:pt x="143" y="268"/>
                  </a:lnTo>
                  <a:lnTo>
                    <a:pt x="136" y="271"/>
                  </a:lnTo>
                  <a:lnTo>
                    <a:pt x="130" y="270"/>
                  </a:lnTo>
                  <a:lnTo>
                    <a:pt x="124" y="267"/>
                  </a:lnTo>
                  <a:lnTo>
                    <a:pt x="98" y="246"/>
                  </a:lnTo>
                  <a:lnTo>
                    <a:pt x="96" y="243"/>
                  </a:lnTo>
                  <a:lnTo>
                    <a:pt x="93" y="241"/>
                  </a:lnTo>
                  <a:lnTo>
                    <a:pt x="106" y="223"/>
                  </a:lnTo>
                  <a:lnTo>
                    <a:pt x="106" y="223"/>
                  </a:lnTo>
                  <a:lnTo>
                    <a:pt x="108" y="221"/>
                  </a:lnTo>
                  <a:lnTo>
                    <a:pt x="109" y="217"/>
                  </a:lnTo>
                  <a:lnTo>
                    <a:pt x="110" y="212"/>
                  </a:lnTo>
                  <a:lnTo>
                    <a:pt x="109" y="208"/>
                  </a:lnTo>
                  <a:lnTo>
                    <a:pt x="109" y="205"/>
                  </a:lnTo>
                  <a:lnTo>
                    <a:pt x="106" y="200"/>
                  </a:lnTo>
                  <a:lnTo>
                    <a:pt x="104" y="196"/>
                  </a:lnTo>
                  <a:lnTo>
                    <a:pt x="100" y="193"/>
                  </a:lnTo>
                  <a:lnTo>
                    <a:pt x="100" y="193"/>
                  </a:lnTo>
                  <a:lnTo>
                    <a:pt x="96" y="191"/>
                  </a:lnTo>
                  <a:lnTo>
                    <a:pt x="91" y="188"/>
                  </a:lnTo>
                  <a:lnTo>
                    <a:pt x="88" y="187"/>
                  </a:lnTo>
                  <a:lnTo>
                    <a:pt x="83" y="187"/>
                  </a:lnTo>
                  <a:lnTo>
                    <a:pt x="79" y="187"/>
                  </a:lnTo>
                  <a:lnTo>
                    <a:pt x="75" y="188"/>
                  </a:lnTo>
                  <a:lnTo>
                    <a:pt x="71" y="191"/>
                  </a:lnTo>
                  <a:lnTo>
                    <a:pt x="69" y="193"/>
                  </a:lnTo>
                  <a:lnTo>
                    <a:pt x="55" y="211"/>
                  </a:lnTo>
                  <a:lnTo>
                    <a:pt x="50" y="207"/>
                  </a:lnTo>
                  <a:lnTo>
                    <a:pt x="64" y="189"/>
                  </a:lnTo>
                  <a:lnTo>
                    <a:pt x="64" y="189"/>
                  </a:lnTo>
                  <a:lnTo>
                    <a:pt x="65" y="186"/>
                  </a:lnTo>
                  <a:lnTo>
                    <a:pt x="68" y="182"/>
                  </a:lnTo>
                  <a:lnTo>
                    <a:pt x="68" y="178"/>
                  </a:lnTo>
                  <a:lnTo>
                    <a:pt x="68" y="174"/>
                  </a:lnTo>
                  <a:lnTo>
                    <a:pt x="66" y="169"/>
                  </a:lnTo>
                  <a:lnTo>
                    <a:pt x="64" y="166"/>
                  </a:lnTo>
                  <a:lnTo>
                    <a:pt x="61" y="162"/>
                  </a:lnTo>
                  <a:lnTo>
                    <a:pt x="58" y="158"/>
                  </a:lnTo>
                  <a:lnTo>
                    <a:pt x="58" y="158"/>
                  </a:lnTo>
                  <a:lnTo>
                    <a:pt x="54" y="156"/>
                  </a:lnTo>
                  <a:lnTo>
                    <a:pt x="49" y="154"/>
                  </a:lnTo>
                  <a:lnTo>
                    <a:pt x="45" y="153"/>
                  </a:lnTo>
                  <a:lnTo>
                    <a:pt x="40" y="153"/>
                  </a:lnTo>
                  <a:lnTo>
                    <a:pt x="36" y="153"/>
                  </a:lnTo>
                  <a:lnTo>
                    <a:pt x="33" y="154"/>
                  </a:lnTo>
                  <a:lnTo>
                    <a:pt x="29" y="157"/>
                  </a:lnTo>
                  <a:lnTo>
                    <a:pt x="26" y="159"/>
                  </a:lnTo>
                  <a:lnTo>
                    <a:pt x="13" y="176"/>
                  </a:lnTo>
                  <a:lnTo>
                    <a:pt x="8" y="172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4" y="152"/>
                  </a:lnTo>
                  <a:lnTo>
                    <a:pt x="25" y="148"/>
                  </a:lnTo>
                  <a:lnTo>
                    <a:pt x="25" y="144"/>
                  </a:lnTo>
                  <a:lnTo>
                    <a:pt x="25" y="139"/>
                  </a:lnTo>
                  <a:lnTo>
                    <a:pt x="24" y="136"/>
                  </a:lnTo>
                  <a:lnTo>
                    <a:pt x="21" y="132"/>
                  </a:lnTo>
                  <a:lnTo>
                    <a:pt x="19" y="128"/>
                  </a:lnTo>
                  <a:lnTo>
                    <a:pt x="15" y="124"/>
                  </a:lnTo>
                  <a:lnTo>
                    <a:pt x="15" y="124"/>
                  </a:lnTo>
                  <a:lnTo>
                    <a:pt x="8" y="121"/>
                  </a:lnTo>
                  <a:lnTo>
                    <a:pt x="0" y="118"/>
                  </a:lnTo>
                  <a:lnTo>
                    <a:pt x="43" y="0"/>
                  </a:lnTo>
                  <a:lnTo>
                    <a:pt x="194" y="123"/>
                  </a:lnTo>
                  <a:lnTo>
                    <a:pt x="195" y="124"/>
                  </a:lnTo>
                  <a:lnTo>
                    <a:pt x="223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396"/>
            <p:cNvSpPr>
              <a:spLocks/>
            </p:cNvSpPr>
            <p:nvPr/>
          </p:nvSpPr>
          <p:spPr bwMode="auto">
            <a:xfrm>
              <a:off x="4610893" y="3183731"/>
              <a:ext cx="188913" cy="161925"/>
            </a:xfrm>
            <a:custGeom>
              <a:avLst/>
              <a:gdLst>
                <a:gd name="T0" fmla="*/ 113 w 119"/>
                <a:gd name="T1" fmla="*/ 75 h 102"/>
                <a:gd name="T2" fmla="*/ 113 w 119"/>
                <a:gd name="T3" fmla="*/ 75 h 102"/>
                <a:gd name="T4" fmla="*/ 116 w 119"/>
                <a:gd name="T5" fmla="*/ 80 h 102"/>
                <a:gd name="T6" fmla="*/ 119 w 119"/>
                <a:gd name="T7" fmla="*/ 85 h 102"/>
                <a:gd name="T8" fmla="*/ 118 w 119"/>
                <a:gd name="T9" fmla="*/ 91 h 102"/>
                <a:gd name="T10" fmla="*/ 115 w 119"/>
                <a:gd name="T11" fmla="*/ 97 h 102"/>
                <a:gd name="T12" fmla="*/ 115 w 119"/>
                <a:gd name="T13" fmla="*/ 97 h 102"/>
                <a:gd name="T14" fmla="*/ 110 w 119"/>
                <a:gd name="T15" fmla="*/ 101 h 102"/>
                <a:gd name="T16" fmla="*/ 104 w 119"/>
                <a:gd name="T17" fmla="*/ 102 h 102"/>
                <a:gd name="T18" fmla="*/ 99 w 119"/>
                <a:gd name="T19" fmla="*/ 102 h 102"/>
                <a:gd name="T20" fmla="*/ 93 w 119"/>
                <a:gd name="T21" fmla="*/ 99 h 102"/>
                <a:gd name="T22" fmla="*/ 6 w 119"/>
                <a:gd name="T23" fmla="*/ 27 h 102"/>
                <a:gd name="T24" fmla="*/ 6 w 119"/>
                <a:gd name="T25" fmla="*/ 27 h 102"/>
                <a:gd name="T26" fmla="*/ 1 w 119"/>
                <a:gd name="T27" fmla="*/ 22 h 102"/>
                <a:gd name="T28" fmla="*/ 0 w 119"/>
                <a:gd name="T29" fmla="*/ 16 h 102"/>
                <a:gd name="T30" fmla="*/ 1 w 119"/>
                <a:gd name="T31" fmla="*/ 11 h 102"/>
                <a:gd name="T32" fmla="*/ 4 w 119"/>
                <a:gd name="T33" fmla="*/ 5 h 102"/>
                <a:gd name="T34" fmla="*/ 4 w 119"/>
                <a:gd name="T35" fmla="*/ 5 h 102"/>
                <a:gd name="T36" fmla="*/ 6 w 119"/>
                <a:gd name="T37" fmla="*/ 2 h 102"/>
                <a:gd name="T38" fmla="*/ 9 w 119"/>
                <a:gd name="T39" fmla="*/ 1 h 102"/>
                <a:gd name="T40" fmla="*/ 15 w 119"/>
                <a:gd name="T41" fmla="*/ 0 h 102"/>
                <a:gd name="T42" fmla="*/ 15 w 119"/>
                <a:gd name="T43" fmla="*/ 0 h 102"/>
                <a:gd name="T44" fmla="*/ 21 w 119"/>
                <a:gd name="T45" fmla="*/ 0 h 102"/>
                <a:gd name="T46" fmla="*/ 25 w 119"/>
                <a:gd name="T47" fmla="*/ 3 h 102"/>
                <a:gd name="T48" fmla="*/ 113 w 119"/>
                <a:gd name="T49" fmla="*/ 7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" h="102">
                  <a:moveTo>
                    <a:pt x="113" y="75"/>
                  </a:moveTo>
                  <a:lnTo>
                    <a:pt x="113" y="75"/>
                  </a:lnTo>
                  <a:lnTo>
                    <a:pt x="116" y="80"/>
                  </a:lnTo>
                  <a:lnTo>
                    <a:pt x="119" y="85"/>
                  </a:lnTo>
                  <a:lnTo>
                    <a:pt x="118" y="91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0" y="101"/>
                  </a:lnTo>
                  <a:lnTo>
                    <a:pt x="104" y="102"/>
                  </a:lnTo>
                  <a:lnTo>
                    <a:pt x="99" y="102"/>
                  </a:lnTo>
                  <a:lnTo>
                    <a:pt x="93" y="99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1" y="11"/>
                  </a:lnTo>
                  <a:lnTo>
                    <a:pt x="4" y="5"/>
                  </a:lnTo>
                  <a:lnTo>
                    <a:pt x="4" y="5"/>
                  </a:lnTo>
                  <a:lnTo>
                    <a:pt x="6" y="2"/>
                  </a:lnTo>
                  <a:lnTo>
                    <a:pt x="9" y="1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113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397"/>
            <p:cNvSpPr>
              <a:spLocks/>
            </p:cNvSpPr>
            <p:nvPr/>
          </p:nvSpPr>
          <p:spPr bwMode="auto">
            <a:xfrm>
              <a:off x="4550568" y="3228181"/>
              <a:ext cx="212725" cy="177800"/>
            </a:xfrm>
            <a:custGeom>
              <a:avLst/>
              <a:gdLst>
                <a:gd name="T0" fmla="*/ 134 w 134"/>
                <a:gd name="T1" fmla="*/ 83 h 112"/>
                <a:gd name="T2" fmla="*/ 117 w 134"/>
                <a:gd name="T3" fmla="*/ 112 h 112"/>
                <a:gd name="T4" fmla="*/ 0 w 134"/>
                <a:gd name="T5" fmla="*/ 17 h 112"/>
                <a:gd name="T6" fmla="*/ 35 w 134"/>
                <a:gd name="T7" fmla="*/ 0 h 112"/>
                <a:gd name="T8" fmla="*/ 134 w 134"/>
                <a:gd name="T9" fmla="*/ 8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12">
                  <a:moveTo>
                    <a:pt x="134" y="83"/>
                  </a:moveTo>
                  <a:lnTo>
                    <a:pt x="117" y="112"/>
                  </a:lnTo>
                  <a:lnTo>
                    <a:pt x="0" y="17"/>
                  </a:lnTo>
                  <a:lnTo>
                    <a:pt x="35" y="0"/>
                  </a:lnTo>
                  <a:lnTo>
                    <a:pt x="134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Freeform 398"/>
            <p:cNvSpPr>
              <a:spLocks/>
            </p:cNvSpPr>
            <p:nvPr/>
          </p:nvSpPr>
          <p:spPr bwMode="auto">
            <a:xfrm>
              <a:off x="4517231" y="3553619"/>
              <a:ext cx="88900" cy="98425"/>
            </a:xfrm>
            <a:custGeom>
              <a:avLst/>
              <a:gdLst>
                <a:gd name="T0" fmla="*/ 50 w 56"/>
                <a:gd name="T1" fmla="*/ 3 h 62"/>
                <a:gd name="T2" fmla="*/ 50 w 56"/>
                <a:gd name="T3" fmla="*/ 3 h 62"/>
                <a:gd name="T4" fmla="*/ 55 w 56"/>
                <a:gd name="T5" fmla="*/ 8 h 62"/>
                <a:gd name="T6" fmla="*/ 56 w 56"/>
                <a:gd name="T7" fmla="*/ 15 h 62"/>
                <a:gd name="T8" fmla="*/ 56 w 56"/>
                <a:gd name="T9" fmla="*/ 21 h 62"/>
                <a:gd name="T10" fmla="*/ 53 w 56"/>
                <a:gd name="T11" fmla="*/ 27 h 62"/>
                <a:gd name="T12" fmla="*/ 30 w 56"/>
                <a:gd name="T13" fmla="*/ 56 h 62"/>
                <a:gd name="T14" fmla="*/ 30 w 56"/>
                <a:gd name="T15" fmla="*/ 56 h 62"/>
                <a:gd name="T16" fmla="*/ 25 w 56"/>
                <a:gd name="T17" fmla="*/ 60 h 62"/>
                <a:gd name="T18" fmla="*/ 19 w 56"/>
                <a:gd name="T19" fmla="*/ 62 h 62"/>
                <a:gd name="T20" fmla="*/ 13 w 56"/>
                <a:gd name="T21" fmla="*/ 61 h 62"/>
                <a:gd name="T22" fmla="*/ 6 w 56"/>
                <a:gd name="T23" fmla="*/ 58 h 62"/>
                <a:gd name="T24" fmla="*/ 6 w 56"/>
                <a:gd name="T25" fmla="*/ 58 h 62"/>
                <a:gd name="T26" fmla="*/ 4 w 56"/>
                <a:gd name="T27" fmla="*/ 56 h 62"/>
                <a:gd name="T28" fmla="*/ 1 w 56"/>
                <a:gd name="T29" fmla="*/ 52 h 62"/>
                <a:gd name="T30" fmla="*/ 0 w 56"/>
                <a:gd name="T31" fmla="*/ 48 h 62"/>
                <a:gd name="T32" fmla="*/ 0 w 56"/>
                <a:gd name="T33" fmla="*/ 45 h 62"/>
                <a:gd name="T34" fmla="*/ 0 w 56"/>
                <a:gd name="T35" fmla="*/ 45 h 62"/>
                <a:gd name="T36" fmla="*/ 1 w 56"/>
                <a:gd name="T37" fmla="*/ 40 h 62"/>
                <a:gd name="T38" fmla="*/ 4 w 56"/>
                <a:gd name="T39" fmla="*/ 35 h 62"/>
                <a:gd name="T40" fmla="*/ 26 w 56"/>
                <a:gd name="T41" fmla="*/ 6 h 62"/>
                <a:gd name="T42" fmla="*/ 26 w 56"/>
                <a:gd name="T43" fmla="*/ 6 h 62"/>
                <a:gd name="T44" fmla="*/ 33 w 56"/>
                <a:gd name="T45" fmla="*/ 2 h 62"/>
                <a:gd name="T46" fmla="*/ 38 w 56"/>
                <a:gd name="T47" fmla="*/ 0 h 62"/>
                <a:gd name="T48" fmla="*/ 45 w 56"/>
                <a:gd name="T49" fmla="*/ 1 h 62"/>
                <a:gd name="T50" fmla="*/ 50 w 56"/>
                <a:gd name="T51" fmla="*/ 3 h 62"/>
                <a:gd name="T52" fmla="*/ 50 w 56"/>
                <a:gd name="T53" fmla="*/ 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" h="62">
                  <a:moveTo>
                    <a:pt x="50" y="3"/>
                  </a:moveTo>
                  <a:lnTo>
                    <a:pt x="50" y="3"/>
                  </a:lnTo>
                  <a:lnTo>
                    <a:pt x="55" y="8"/>
                  </a:lnTo>
                  <a:lnTo>
                    <a:pt x="56" y="15"/>
                  </a:lnTo>
                  <a:lnTo>
                    <a:pt x="56" y="21"/>
                  </a:lnTo>
                  <a:lnTo>
                    <a:pt x="53" y="27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5" y="60"/>
                  </a:lnTo>
                  <a:lnTo>
                    <a:pt x="19" y="62"/>
                  </a:lnTo>
                  <a:lnTo>
                    <a:pt x="13" y="61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4" y="56"/>
                  </a:lnTo>
                  <a:lnTo>
                    <a:pt x="1" y="52"/>
                  </a:lnTo>
                  <a:lnTo>
                    <a:pt x="0" y="48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1" y="40"/>
                  </a:lnTo>
                  <a:lnTo>
                    <a:pt x="4" y="35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33" y="2"/>
                  </a:lnTo>
                  <a:lnTo>
                    <a:pt x="38" y="0"/>
                  </a:lnTo>
                  <a:lnTo>
                    <a:pt x="45" y="1"/>
                  </a:lnTo>
                  <a:lnTo>
                    <a:pt x="50" y="3"/>
                  </a:lnTo>
                  <a:lnTo>
                    <a:pt x="5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399"/>
            <p:cNvSpPr>
              <a:spLocks/>
            </p:cNvSpPr>
            <p:nvPr/>
          </p:nvSpPr>
          <p:spPr bwMode="auto">
            <a:xfrm>
              <a:off x="4452143" y="3499644"/>
              <a:ext cx="88900" cy="98425"/>
            </a:xfrm>
            <a:custGeom>
              <a:avLst/>
              <a:gdLst>
                <a:gd name="T0" fmla="*/ 50 w 56"/>
                <a:gd name="T1" fmla="*/ 3 h 62"/>
                <a:gd name="T2" fmla="*/ 50 w 56"/>
                <a:gd name="T3" fmla="*/ 3 h 62"/>
                <a:gd name="T4" fmla="*/ 54 w 56"/>
                <a:gd name="T5" fmla="*/ 8 h 62"/>
                <a:gd name="T6" fmla="*/ 56 w 56"/>
                <a:gd name="T7" fmla="*/ 15 h 62"/>
                <a:gd name="T8" fmla="*/ 55 w 56"/>
                <a:gd name="T9" fmla="*/ 21 h 62"/>
                <a:gd name="T10" fmla="*/ 52 w 56"/>
                <a:gd name="T11" fmla="*/ 27 h 62"/>
                <a:gd name="T12" fmla="*/ 30 w 56"/>
                <a:gd name="T13" fmla="*/ 56 h 62"/>
                <a:gd name="T14" fmla="*/ 30 w 56"/>
                <a:gd name="T15" fmla="*/ 56 h 62"/>
                <a:gd name="T16" fmla="*/ 24 w 56"/>
                <a:gd name="T17" fmla="*/ 60 h 62"/>
                <a:gd name="T18" fmla="*/ 19 w 56"/>
                <a:gd name="T19" fmla="*/ 62 h 62"/>
                <a:gd name="T20" fmla="*/ 11 w 56"/>
                <a:gd name="T21" fmla="*/ 61 h 62"/>
                <a:gd name="T22" fmla="*/ 6 w 56"/>
                <a:gd name="T23" fmla="*/ 59 h 62"/>
                <a:gd name="T24" fmla="*/ 6 w 56"/>
                <a:gd name="T25" fmla="*/ 59 h 62"/>
                <a:gd name="T26" fmla="*/ 2 w 56"/>
                <a:gd name="T27" fmla="*/ 55 h 62"/>
                <a:gd name="T28" fmla="*/ 1 w 56"/>
                <a:gd name="T29" fmla="*/ 52 h 62"/>
                <a:gd name="T30" fmla="*/ 0 w 56"/>
                <a:gd name="T31" fmla="*/ 49 h 62"/>
                <a:gd name="T32" fmla="*/ 0 w 56"/>
                <a:gd name="T33" fmla="*/ 45 h 62"/>
                <a:gd name="T34" fmla="*/ 0 w 56"/>
                <a:gd name="T35" fmla="*/ 45 h 62"/>
                <a:gd name="T36" fmla="*/ 0 w 56"/>
                <a:gd name="T37" fmla="*/ 40 h 62"/>
                <a:gd name="T38" fmla="*/ 4 w 56"/>
                <a:gd name="T39" fmla="*/ 35 h 62"/>
                <a:gd name="T40" fmla="*/ 26 w 56"/>
                <a:gd name="T41" fmla="*/ 6 h 62"/>
                <a:gd name="T42" fmla="*/ 26 w 56"/>
                <a:gd name="T43" fmla="*/ 6 h 62"/>
                <a:gd name="T44" fmla="*/ 31 w 56"/>
                <a:gd name="T45" fmla="*/ 2 h 62"/>
                <a:gd name="T46" fmla="*/ 37 w 56"/>
                <a:gd name="T47" fmla="*/ 0 h 62"/>
                <a:gd name="T48" fmla="*/ 44 w 56"/>
                <a:gd name="T49" fmla="*/ 1 h 62"/>
                <a:gd name="T50" fmla="*/ 50 w 56"/>
                <a:gd name="T51" fmla="*/ 3 h 62"/>
                <a:gd name="T52" fmla="*/ 50 w 56"/>
                <a:gd name="T53" fmla="*/ 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" h="62">
                  <a:moveTo>
                    <a:pt x="50" y="3"/>
                  </a:moveTo>
                  <a:lnTo>
                    <a:pt x="50" y="3"/>
                  </a:lnTo>
                  <a:lnTo>
                    <a:pt x="54" y="8"/>
                  </a:lnTo>
                  <a:lnTo>
                    <a:pt x="56" y="15"/>
                  </a:lnTo>
                  <a:lnTo>
                    <a:pt x="55" y="21"/>
                  </a:lnTo>
                  <a:lnTo>
                    <a:pt x="52" y="27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4" y="60"/>
                  </a:lnTo>
                  <a:lnTo>
                    <a:pt x="19" y="62"/>
                  </a:lnTo>
                  <a:lnTo>
                    <a:pt x="11" y="61"/>
                  </a:lnTo>
                  <a:lnTo>
                    <a:pt x="6" y="59"/>
                  </a:lnTo>
                  <a:lnTo>
                    <a:pt x="6" y="59"/>
                  </a:lnTo>
                  <a:lnTo>
                    <a:pt x="2" y="55"/>
                  </a:lnTo>
                  <a:lnTo>
                    <a:pt x="1" y="52"/>
                  </a:lnTo>
                  <a:lnTo>
                    <a:pt x="0" y="49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4" y="35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31" y="2"/>
                  </a:lnTo>
                  <a:lnTo>
                    <a:pt x="37" y="0"/>
                  </a:lnTo>
                  <a:lnTo>
                    <a:pt x="44" y="1"/>
                  </a:lnTo>
                  <a:lnTo>
                    <a:pt x="50" y="3"/>
                  </a:lnTo>
                  <a:lnTo>
                    <a:pt x="5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Freeform 400"/>
            <p:cNvSpPr>
              <a:spLocks/>
            </p:cNvSpPr>
            <p:nvPr/>
          </p:nvSpPr>
          <p:spPr bwMode="auto">
            <a:xfrm>
              <a:off x="4396581" y="3244056"/>
              <a:ext cx="103188" cy="171450"/>
            </a:xfrm>
            <a:custGeom>
              <a:avLst/>
              <a:gdLst>
                <a:gd name="T0" fmla="*/ 65 w 65"/>
                <a:gd name="T1" fmla="*/ 7 h 108"/>
                <a:gd name="T2" fmla="*/ 26 w 65"/>
                <a:gd name="T3" fmla="*/ 108 h 108"/>
                <a:gd name="T4" fmla="*/ 0 w 65"/>
                <a:gd name="T5" fmla="*/ 91 h 108"/>
                <a:gd name="T6" fmla="*/ 35 w 65"/>
                <a:gd name="T7" fmla="*/ 0 h 108"/>
                <a:gd name="T8" fmla="*/ 65 w 65"/>
                <a:gd name="T9" fmla="*/ 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08">
                  <a:moveTo>
                    <a:pt x="65" y="7"/>
                  </a:moveTo>
                  <a:lnTo>
                    <a:pt x="26" y="108"/>
                  </a:lnTo>
                  <a:lnTo>
                    <a:pt x="0" y="91"/>
                  </a:lnTo>
                  <a:lnTo>
                    <a:pt x="35" y="0"/>
                  </a:lnTo>
                  <a:lnTo>
                    <a:pt x="6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Freeform 401"/>
            <p:cNvSpPr>
              <a:spLocks/>
            </p:cNvSpPr>
            <p:nvPr/>
          </p:nvSpPr>
          <p:spPr bwMode="auto">
            <a:xfrm>
              <a:off x="4383881" y="3445669"/>
              <a:ext cx="92075" cy="98425"/>
            </a:xfrm>
            <a:custGeom>
              <a:avLst/>
              <a:gdLst>
                <a:gd name="T0" fmla="*/ 52 w 58"/>
                <a:gd name="T1" fmla="*/ 4 h 62"/>
                <a:gd name="T2" fmla="*/ 52 w 58"/>
                <a:gd name="T3" fmla="*/ 4 h 62"/>
                <a:gd name="T4" fmla="*/ 55 w 58"/>
                <a:gd name="T5" fmla="*/ 9 h 62"/>
                <a:gd name="T6" fmla="*/ 58 w 58"/>
                <a:gd name="T7" fmla="*/ 15 h 62"/>
                <a:gd name="T8" fmla="*/ 57 w 58"/>
                <a:gd name="T9" fmla="*/ 21 h 62"/>
                <a:gd name="T10" fmla="*/ 54 w 58"/>
                <a:gd name="T11" fmla="*/ 27 h 62"/>
                <a:gd name="T12" fmla="*/ 30 w 58"/>
                <a:gd name="T13" fmla="*/ 56 h 62"/>
                <a:gd name="T14" fmla="*/ 30 w 58"/>
                <a:gd name="T15" fmla="*/ 56 h 62"/>
                <a:gd name="T16" fmla="*/ 25 w 58"/>
                <a:gd name="T17" fmla="*/ 60 h 62"/>
                <a:gd name="T18" fmla="*/ 19 w 58"/>
                <a:gd name="T19" fmla="*/ 62 h 62"/>
                <a:gd name="T20" fmla="*/ 13 w 58"/>
                <a:gd name="T21" fmla="*/ 61 h 62"/>
                <a:gd name="T22" fmla="*/ 7 w 58"/>
                <a:gd name="T23" fmla="*/ 59 h 62"/>
                <a:gd name="T24" fmla="*/ 7 w 58"/>
                <a:gd name="T25" fmla="*/ 59 h 62"/>
                <a:gd name="T26" fmla="*/ 4 w 58"/>
                <a:gd name="T27" fmla="*/ 56 h 62"/>
                <a:gd name="T28" fmla="*/ 3 w 58"/>
                <a:gd name="T29" fmla="*/ 52 h 62"/>
                <a:gd name="T30" fmla="*/ 2 w 58"/>
                <a:gd name="T31" fmla="*/ 49 h 62"/>
                <a:gd name="T32" fmla="*/ 0 w 58"/>
                <a:gd name="T33" fmla="*/ 45 h 62"/>
                <a:gd name="T34" fmla="*/ 0 w 58"/>
                <a:gd name="T35" fmla="*/ 45 h 62"/>
                <a:gd name="T36" fmla="*/ 2 w 58"/>
                <a:gd name="T37" fmla="*/ 40 h 62"/>
                <a:gd name="T38" fmla="*/ 4 w 58"/>
                <a:gd name="T39" fmla="*/ 35 h 62"/>
                <a:gd name="T40" fmla="*/ 28 w 58"/>
                <a:gd name="T41" fmla="*/ 6 h 62"/>
                <a:gd name="T42" fmla="*/ 28 w 58"/>
                <a:gd name="T43" fmla="*/ 6 h 62"/>
                <a:gd name="T44" fmla="*/ 33 w 58"/>
                <a:gd name="T45" fmla="*/ 2 h 62"/>
                <a:gd name="T46" fmla="*/ 39 w 58"/>
                <a:gd name="T47" fmla="*/ 0 h 62"/>
                <a:gd name="T48" fmla="*/ 45 w 58"/>
                <a:gd name="T49" fmla="*/ 1 h 62"/>
                <a:gd name="T50" fmla="*/ 52 w 58"/>
                <a:gd name="T51" fmla="*/ 4 h 62"/>
                <a:gd name="T52" fmla="*/ 52 w 58"/>
                <a:gd name="T53" fmla="*/ 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8" h="62">
                  <a:moveTo>
                    <a:pt x="52" y="4"/>
                  </a:moveTo>
                  <a:lnTo>
                    <a:pt x="52" y="4"/>
                  </a:lnTo>
                  <a:lnTo>
                    <a:pt x="55" y="9"/>
                  </a:lnTo>
                  <a:lnTo>
                    <a:pt x="58" y="15"/>
                  </a:lnTo>
                  <a:lnTo>
                    <a:pt x="57" y="21"/>
                  </a:lnTo>
                  <a:lnTo>
                    <a:pt x="54" y="27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5" y="60"/>
                  </a:lnTo>
                  <a:lnTo>
                    <a:pt x="19" y="62"/>
                  </a:lnTo>
                  <a:lnTo>
                    <a:pt x="13" y="61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4" y="56"/>
                  </a:lnTo>
                  <a:lnTo>
                    <a:pt x="3" y="52"/>
                  </a:lnTo>
                  <a:lnTo>
                    <a:pt x="2" y="49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2" y="40"/>
                  </a:lnTo>
                  <a:lnTo>
                    <a:pt x="4" y="35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33" y="2"/>
                  </a:lnTo>
                  <a:lnTo>
                    <a:pt x="39" y="0"/>
                  </a:lnTo>
                  <a:lnTo>
                    <a:pt x="45" y="1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402"/>
            <p:cNvSpPr>
              <a:spLocks/>
            </p:cNvSpPr>
            <p:nvPr/>
          </p:nvSpPr>
          <p:spPr bwMode="auto">
            <a:xfrm>
              <a:off x="4341018" y="3210719"/>
              <a:ext cx="98425" cy="182563"/>
            </a:xfrm>
            <a:custGeom>
              <a:avLst/>
              <a:gdLst>
                <a:gd name="T0" fmla="*/ 62 w 62"/>
                <a:gd name="T1" fmla="*/ 15 h 115"/>
                <a:gd name="T2" fmla="*/ 62 w 62"/>
                <a:gd name="T3" fmla="*/ 15 h 115"/>
                <a:gd name="T4" fmla="*/ 61 w 62"/>
                <a:gd name="T5" fmla="*/ 20 h 115"/>
                <a:gd name="T6" fmla="*/ 30 w 62"/>
                <a:gd name="T7" fmla="*/ 105 h 115"/>
                <a:gd name="T8" fmla="*/ 30 w 62"/>
                <a:gd name="T9" fmla="*/ 105 h 115"/>
                <a:gd name="T10" fmla="*/ 26 w 62"/>
                <a:gd name="T11" fmla="*/ 110 h 115"/>
                <a:gd name="T12" fmla="*/ 21 w 62"/>
                <a:gd name="T13" fmla="*/ 113 h 115"/>
                <a:gd name="T14" fmla="*/ 16 w 62"/>
                <a:gd name="T15" fmla="*/ 115 h 115"/>
                <a:gd name="T16" fmla="*/ 10 w 62"/>
                <a:gd name="T17" fmla="*/ 114 h 115"/>
                <a:gd name="T18" fmla="*/ 10 w 62"/>
                <a:gd name="T19" fmla="*/ 114 h 115"/>
                <a:gd name="T20" fmla="*/ 6 w 62"/>
                <a:gd name="T21" fmla="*/ 112 h 115"/>
                <a:gd name="T22" fmla="*/ 2 w 62"/>
                <a:gd name="T23" fmla="*/ 108 h 115"/>
                <a:gd name="T24" fmla="*/ 1 w 62"/>
                <a:gd name="T25" fmla="*/ 104 h 115"/>
                <a:gd name="T26" fmla="*/ 0 w 62"/>
                <a:gd name="T27" fmla="*/ 100 h 115"/>
                <a:gd name="T28" fmla="*/ 0 w 62"/>
                <a:gd name="T29" fmla="*/ 100 h 115"/>
                <a:gd name="T30" fmla="*/ 1 w 62"/>
                <a:gd name="T31" fmla="*/ 94 h 115"/>
                <a:gd name="T32" fmla="*/ 34 w 62"/>
                <a:gd name="T33" fmla="*/ 10 h 115"/>
                <a:gd name="T34" fmla="*/ 34 w 62"/>
                <a:gd name="T35" fmla="*/ 10 h 115"/>
                <a:gd name="T36" fmla="*/ 36 w 62"/>
                <a:gd name="T37" fmla="*/ 5 h 115"/>
                <a:gd name="T38" fmla="*/ 41 w 62"/>
                <a:gd name="T39" fmla="*/ 1 h 115"/>
                <a:gd name="T40" fmla="*/ 46 w 62"/>
                <a:gd name="T41" fmla="*/ 0 h 115"/>
                <a:gd name="T42" fmla="*/ 52 w 62"/>
                <a:gd name="T43" fmla="*/ 1 h 115"/>
                <a:gd name="T44" fmla="*/ 52 w 62"/>
                <a:gd name="T45" fmla="*/ 1 h 115"/>
                <a:gd name="T46" fmla="*/ 56 w 62"/>
                <a:gd name="T47" fmla="*/ 4 h 115"/>
                <a:gd name="T48" fmla="*/ 60 w 62"/>
                <a:gd name="T49" fmla="*/ 6 h 115"/>
                <a:gd name="T50" fmla="*/ 61 w 62"/>
                <a:gd name="T51" fmla="*/ 11 h 115"/>
                <a:gd name="T52" fmla="*/ 62 w 62"/>
                <a:gd name="T53" fmla="*/ 15 h 115"/>
                <a:gd name="T54" fmla="*/ 62 w 62"/>
                <a:gd name="T55" fmla="*/ 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2" h="115">
                  <a:moveTo>
                    <a:pt x="62" y="15"/>
                  </a:moveTo>
                  <a:lnTo>
                    <a:pt x="62" y="15"/>
                  </a:lnTo>
                  <a:lnTo>
                    <a:pt x="61" y="20"/>
                  </a:lnTo>
                  <a:lnTo>
                    <a:pt x="30" y="105"/>
                  </a:lnTo>
                  <a:lnTo>
                    <a:pt x="30" y="105"/>
                  </a:lnTo>
                  <a:lnTo>
                    <a:pt x="26" y="110"/>
                  </a:lnTo>
                  <a:lnTo>
                    <a:pt x="21" y="113"/>
                  </a:lnTo>
                  <a:lnTo>
                    <a:pt x="16" y="115"/>
                  </a:lnTo>
                  <a:lnTo>
                    <a:pt x="10" y="114"/>
                  </a:lnTo>
                  <a:lnTo>
                    <a:pt x="10" y="114"/>
                  </a:lnTo>
                  <a:lnTo>
                    <a:pt x="6" y="112"/>
                  </a:lnTo>
                  <a:lnTo>
                    <a:pt x="2" y="108"/>
                  </a:lnTo>
                  <a:lnTo>
                    <a:pt x="1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94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6" y="5"/>
                  </a:lnTo>
                  <a:lnTo>
                    <a:pt x="41" y="1"/>
                  </a:lnTo>
                  <a:lnTo>
                    <a:pt x="46" y="0"/>
                  </a:lnTo>
                  <a:lnTo>
                    <a:pt x="52" y="1"/>
                  </a:lnTo>
                  <a:lnTo>
                    <a:pt x="52" y="1"/>
                  </a:lnTo>
                  <a:lnTo>
                    <a:pt x="56" y="4"/>
                  </a:lnTo>
                  <a:lnTo>
                    <a:pt x="60" y="6"/>
                  </a:lnTo>
                  <a:lnTo>
                    <a:pt x="61" y="11"/>
                  </a:lnTo>
                  <a:lnTo>
                    <a:pt x="62" y="15"/>
                  </a:lnTo>
                  <a:lnTo>
                    <a:pt x="6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Freeform 403"/>
            <p:cNvSpPr>
              <a:spLocks/>
            </p:cNvSpPr>
            <p:nvPr/>
          </p:nvSpPr>
          <p:spPr bwMode="auto">
            <a:xfrm>
              <a:off x="4334668" y="3405981"/>
              <a:ext cx="88900" cy="96838"/>
            </a:xfrm>
            <a:custGeom>
              <a:avLst/>
              <a:gdLst>
                <a:gd name="T0" fmla="*/ 50 w 56"/>
                <a:gd name="T1" fmla="*/ 4 h 61"/>
                <a:gd name="T2" fmla="*/ 50 w 56"/>
                <a:gd name="T3" fmla="*/ 4 h 61"/>
                <a:gd name="T4" fmla="*/ 55 w 56"/>
                <a:gd name="T5" fmla="*/ 9 h 61"/>
                <a:gd name="T6" fmla="*/ 56 w 56"/>
                <a:gd name="T7" fmla="*/ 15 h 61"/>
                <a:gd name="T8" fmla="*/ 56 w 56"/>
                <a:gd name="T9" fmla="*/ 21 h 61"/>
                <a:gd name="T10" fmla="*/ 53 w 56"/>
                <a:gd name="T11" fmla="*/ 27 h 61"/>
                <a:gd name="T12" fmla="*/ 30 w 56"/>
                <a:gd name="T13" fmla="*/ 55 h 61"/>
                <a:gd name="T14" fmla="*/ 30 w 56"/>
                <a:gd name="T15" fmla="*/ 55 h 61"/>
                <a:gd name="T16" fmla="*/ 25 w 56"/>
                <a:gd name="T17" fmla="*/ 60 h 61"/>
                <a:gd name="T18" fmla="*/ 19 w 56"/>
                <a:gd name="T19" fmla="*/ 61 h 61"/>
                <a:gd name="T20" fmla="*/ 12 w 56"/>
                <a:gd name="T21" fmla="*/ 61 h 61"/>
                <a:gd name="T22" fmla="*/ 6 w 56"/>
                <a:gd name="T23" fmla="*/ 57 h 61"/>
                <a:gd name="T24" fmla="*/ 6 w 56"/>
                <a:gd name="T25" fmla="*/ 57 h 61"/>
                <a:gd name="T26" fmla="*/ 4 w 56"/>
                <a:gd name="T27" fmla="*/ 55 h 61"/>
                <a:gd name="T28" fmla="*/ 1 w 56"/>
                <a:gd name="T29" fmla="*/ 52 h 61"/>
                <a:gd name="T30" fmla="*/ 0 w 56"/>
                <a:gd name="T31" fmla="*/ 49 h 61"/>
                <a:gd name="T32" fmla="*/ 0 w 56"/>
                <a:gd name="T33" fmla="*/ 45 h 61"/>
                <a:gd name="T34" fmla="*/ 0 w 56"/>
                <a:gd name="T35" fmla="*/ 45 h 61"/>
                <a:gd name="T36" fmla="*/ 1 w 56"/>
                <a:gd name="T37" fmla="*/ 39 h 61"/>
                <a:gd name="T38" fmla="*/ 4 w 56"/>
                <a:gd name="T39" fmla="*/ 34 h 61"/>
                <a:gd name="T40" fmla="*/ 26 w 56"/>
                <a:gd name="T41" fmla="*/ 6 h 61"/>
                <a:gd name="T42" fmla="*/ 26 w 56"/>
                <a:gd name="T43" fmla="*/ 6 h 61"/>
                <a:gd name="T44" fmla="*/ 31 w 56"/>
                <a:gd name="T45" fmla="*/ 1 h 61"/>
                <a:gd name="T46" fmla="*/ 38 w 56"/>
                <a:gd name="T47" fmla="*/ 0 h 61"/>
                <a:gd name="T48" fmla="*/ 45 w 56"/>
                <a:gd name="T49" fmla="*/ 0 h 61"/>
                <a:gd name="T50" fmla="*/ 50 w 56"/>
                <a:gd name="T51" fmla="*/ 4 h 61"/>
                <a:gd name="T52" fmla="*/ 50 w 56"/>
                <a:gd name="T53" fmla="*/ 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" h="61">
                  <a:moveTo>
                    <a:pt x="50" y="4"/>
                  </a:moveTo>
                  <a:lnTo>
                    <a:pt x="50" y="4"/>
                  </a:lnTo>
                  <a:lnTo>
                    <a:pt x="55" y="9"/>
                  </a:lnTo>
                  <a:lnTo>
                    <a:pt x="56" y="15"/>
                  </a:lnTo>
                  <a:lnTo>
                    <a:pt x="56" y="21"/>
                  </a:lnTo>
                  <a:lnTo>
                    <a:pt x="53" y="27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25" y="60"/>
                  </a:lnTo>
                  <a:lnTo>
                    <a:pt x="19" y="61"/>
                  </a:lnTo>
                  <a:lnTo>
                    <a:pt x="12" y="61"/>
                  </a:lnTo>
                  <a:lnTo>
                    <a:pt x="6" y="57"/>
                  </a:lnTo>
                  <a:lnTo>
                    <a:pt x="6" y="57"/>
                  </a:lnTo>
                  <a:lnTo>
                    <a:pt x="4" y="55"/>
                  </a:lnTo>
                  <a:lnTo>
                    <a:pt x="1" y="52"/>
                  </a:lnTo>
                  <a:lnTo>
                    <a:pt x="0" y="49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1" y="39"/>
                  </a:lnTo>
                  <a:lnTo>
                    <a:pt x="4" y="34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31" y="1"/>
                  </a:lnTo>
                  <a:lnTo>
                    <a:pt x="38" y="0"/>
                  </a:lnTo>
                  <a:lnTo>
                    <a:pt x="45" y="0"/>
                  </a:lnTo>
                  <a:lnTo>
                    <a:pt x="50" y="4"/>
                  </a:lnTo>
                  <a:lnTo>
                    <a:pt x="5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25" name="文本框 8"/>
          <p:cNvSpPr txBox="1"/>
          <p:nvPr/>
        </p:nvSpPr>
        <p:spPr>
          <a:xfrm>
            <a:off x="1417276" y="2861230"/>
            <a:ext cx="24729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       《seven brief lessons on physics》</a:t>
            </a:r>
            <a:r>
              <a:rPr lang="zh-CN" altLang="en-US" dirty="0"/>
              <a:t>已经翻译完成</a:t>
            </a:r>
          </a:p>
          <a:p>
            <a:r>
              <a:rPr lang="en-US" altLang="zh-CN" dirty="0"/>
              <a:t>        </a:t>
            </a:r>
            <a:r>
              <a:rPr lang="zh-CN" altLang="en-US" dirty="0"/>
              <a:t>上周团队任务知识图谱的构建完成状况不佳，本周重复并完善上周工作</a:t>
            </a:r>
          </a:p>
        </p:txBody>
      </p:sp>
      <p:sp>
        <p:nvSpPr>
          <p:cNvPr id="26" name="矩形 25"/>
          <p:cNvSpPr/>
          <p:nvPr/>
        </p:nvSpPr>
        <p:spPr>
          <a:xfrm>
            <a:off x="2594333" y="2305803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215968"/>
                </a:solidFill>
              </a:rPr>
              <a:t>背景</a:t>
            </a:r>
            <a:endParaRPr lang="en-US" altLang="zh-CN" sz="2800" b="1" dirty="0">
              <a:solidFill>
                <a:srgbClr val="215968"/>
              </a:solidFill>
            </a:endParaRPr>
          </a:p>
        </p:txBody>
      </p:sp>
      <p:sp>
        <p:nvSpPr>
          <p:cNvPr id="27" name="文本框 8"/>
          <p:cNvSpPr txBox="1"/>
          <p:nvPr/>
        </p:nvSpPr>
        <p:spPr>
          <a:xfrm>
            <a:off x="8230493" y="3072645"/>
            <a:ext cx="24729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较好的完成并完善上周任务，即知识图谱的构建</a:t>
            </a:r>
          </a:p>
          <a:p>
            <a:r>
              <a:rPr lang="zh-CN" altLang="en-US" dirty="0"/>
              <a:t>对认知基础有更深的了解</a:t>
            </a:r>
          </a:p>
        </p:txBody>
      </p:sp>
      <p:sp>
        <p:nvSpPr>
          <p:cNvPr id="28" name="矩形 27"/>
          <p:cNvSpPr/>
          <p:nvPr/>
        </p:nvSpPr>
        <p:spPr>
          <a:xfrm>
            <a:off x="8304707" y="2305803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215968"/>
                </a:solidFill>
              </a:rPr>
              <a:t>目标</a:t>
            </a:r>
            <a:endParaRPr lang="en-US" altLang="zh-CN" sz="2800" b="1" dirty="0">
              <a:solidFill>
                <a:srgbClr val="2159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58041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1</a:t>
            </a:r>
            <a:endParaRPr lang="zh-CN" altLang="en-US" sz="72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逻辑模型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84616" y="807481"/>
            <a:ext cx="1639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Logical model</a:t>
            </a:r>
            <a:endParaRPr lang="zh-CN" altLang="en-US" sz="1400" dirty="0"/>
          </a:p>
        </p:txBody>
      </p:sp>
      <p:sp>
        <p:nvSpPr>
          <p:cNvPr id="6" name="圆角矩形 5"/>
          <p:cNvSpPr/>
          <p:nvPr/>
        </p:nvSpPr>
        <p:spPr>
          <a:xfrm>
            <a:off x="1105766" y="1888953"/>
            <a:ext cx="2810360" cy="241712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3521490" y="1888953"/>
            <a:ext cx="2810360" cy="241712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5937215" y="1888953"/>
            <a:ext cx="2810360" cy="241712"/>
          </a:xfrm>
          <a:prstGeom prst="roundRect">
            <a:avLst>
              <a:gd name="adj" fmla="val 50000"/>
            </a:avLst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8352940" y="1888953"/>
            <a:ext cx="2810360" cy="241712"/>
          </a:xfrm>
          <a:prstGeom prst="roundRect">
            <a:avLst>
              <a:gd name="adj" fmla="val 50000"/>
            </a:avLst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056453" y="1438404"/>
            <a:ext cx="646331" cy="45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效果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52814" y="2275814"/>
            <a:ext cx="24417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完成词条的翻译和链接</a:t>
            </a:r>
          </a:p>
          <a:p>
            <a:r>
              <a:rPr lang="zh-CN" altLang="en-US" dirty="0"/>
              <a:t>形成一个完整的知识图谱</a:t>
            </a:r>
          </a:p>
          <a:p>
            <a:r>
              <a:rPr lang="zh-CN" altLang="en-US" dirty="0"/>
              <a:t>对认知和老师课上讲授的内容加深理解</a:t>
            </a:r>
          </a:p>
        </p:txBody>
      </p:sp>
      <p:cxnSp>
        <p:nvCxnSpPr>
          <p:cNvPr id="15" name="直接连接符 16"/>
          <p:cNvCxnSpPr/>
          <p:nvPr/>
        </p:nvCxnSpPr>
        <p:spPr>
          <a:xfrm>
            <a:off x="3694575" y="2009809"/>
            <a:ext cx="0" cy="899282"/>
          </a:xfrm>
          <a:prstGeom prst="line">
            <a:avLst/>
          </a:prstGeom>
          <a:ln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7"/>
          <p:cNvCxnSpPr/>
          <p:nvPr/>
        </p:nvCxnSpPr>
        <p:spPr>
          <a:xfrm>
            <a:off x="6118511" y="2009808"/>
            <a:ext cx="0" cy="1798565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8"/>
          <p:cNvCxnSpPr/>
          <p:nvPr/>
        </p:nvCxnSpPr>
        <p:spPr>
          <a:xfrm>
            <a:off x="8533923" y="2009809"/>
            <a:ext cx="0" cy="2697847"/>
          </a:xfrm>
          <a:prstGeom prst="line">
            <a:avLst/>
          </a:prstGeom>
          <a:ln>
            <a:solidFill>
              <a:schemeClr val="accent3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9"/>
          <p:cNvCxnSpPr/>
          <p:nvPr/>
        </p:nvCxnSpPr>
        <p:spPr>
          <a:xfrm>
            <a:off x="10984206" y="2009808"/>
            <a:ext cx="0" cy="3597130"/>
          </a:xfrm>
          <a:prstGeom prst="line">
            <a:avLst/>
          </a:prstGeom>
          <a:ln>
            <a:solidFill>
              <a:schemeClr val="accent4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5472178" y="1437440"/>
            <a:ext cx="646331" cy="45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b="1" dirty="0">
                <a:solidFill>
                  <a:schemeClr val="accent2"/>
                </a:solidFill>
              </a:rPr>
              <a:t>输出</a:t>
            </a:r>
            <a:endParaRPr lang="en-US" altLang="zh-CN" b="1" dirty="0">
              <a:solidFill>
                <a:schemeClr val="accent2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896114" y="1437440"/>
            <a:ext cx="646331" cy="45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b="1" dirty="0">
                <a:solidFill>
                  <a:schemeClr val="accent3"/>
                </a:solidFill>
              </a:rPr>
              <a:t>过程</a:t>
            </a:r>
            <a:endParaRPr lang="en-US" altLang="zh-CN" b="1" dirty="0">
              <a:solidFill>
                <a:schemeClr val="accent3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337874" y="1437440"/>
            <a:ext cx="646331" cy="45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b="1" dirty="0">
                <a:solidFill>
                  <a:schemeClr val="accent4"/>
                </a:solidFill>
              </a:rPr>
              <a:t>输入</a:t>
            </a:r>
            <a:endParaRPr lang="en-US" altLang="zh-CN" b="1" dirty="0">
              <a:solidFill>
                <a:schemeClr val="accent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705789" y="2382271"/>
            <a:ext cx="2441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翻译并绘制了知识图谱</a:t>
            </a:r>
          </a:p>
          <a:p>
            <a:r>
              <a:rPr lang="zh-CN" altLang="en-US" dirty="0"/>
              <a:t>完成了多个词条的建立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092162" y="2464044"/>
            <a:ext cx="2441761" cy="1138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小组明确分工</a:t>
            </a:r>
          </a:p>
          <a:p>
            <a:r>
              <a:rPr lang="zh-CN" altLang="en-US" dirty="0"/>
              <a:t>对词条进行翻译，构建知识图谱</a:t>
            </a:r>
          </a:p>
          <a:p>
            <a:pPr marL="171450" indent="-171450" algn="r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1200" dirty="0"/>
          </a:p>
        </p:txBody>
      </p:sp>
      <p:sp>
        <p:nvSpPr>
          <p:cNvPr id="25" name="文本框 24"/>
          <p:cNvSpPr txBox="1"/>
          <p:nvPr/>
        </p:nvSpPr>
        <p:spPr>
          <a:xfrm>
            <a:off x="8548973" y="2382271"/>
            <a:ext cx="2441761" cy="1692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一定量时间的输入</a:t>
            </a:r>
          </a:p>
          <a:p>
            <a:r>
              <a:rPr lang="en-US" altLang="zh-CN" dirty="0"/>
              <a:t>Wiki</a:t>
            </a:r>
            <a:r>
              <a:rPr lang="zh-CN" altLang="en-US" dirty="0"/>
              <a:t>服务器的使用</a:t>
            </a:r>
          </a:p>
          <a:p>
            <a:r>
              <a:rPr lang="en-US" altLang="zh-CN" dirty="0"/>
              <a:t>《seven brief lessons on physics》</a:t>
            </a:r>
            <a:r>
              <a:rPr lang="zh-CN" altLang="en-US" dirty="0"/>
              <a:t>内容的理解</a:t>
            </a:r>
          </a:p>
          <a:p>
            <a:pPr lvl="2" algn="r">
              <a:lnSpc>
                <a:spcPct val="130000"/>
              </a:lnSpc>
            </a:pPr>
            <a:endParaRPr lang="zh-CN" altLang="en-US" sz="1200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B6F1024-3072-408D-A5C9-C94993DD2277}"/>
              </a:ext>
            </a:extLst>
          </p:cNvPr>
          <p:cNvSpPr txBox="1"/>
          <p:nvPr/>
        </p:nvSpPr>
        <p:spPr>
          <a:xfrm>
            <a:off x="1105766" y="4707656"/>
            <a:ext cx="6790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外部因素： </a:t>
            </a:r>
            <a:endParaRPr lang="en-US" altLang="zh-CN" b="1" dirty="0"/>
          </a:p>
          <a:p>
            <a:r>
              <a:rPr lang="zh-CN" altLang="en-US" dirty="0"/>
              <a:t>英语能力有限</a:t>
            </a:r>
          </a:p>
          <a:p>
            <a:r>
              <a:rPr lang="zh-CN" altLang="en-US" dirty="0"/>
              <a:t>时间比较紧张</a:t>
            </a:r>
          </a:p>
          <a:p>
            <a:r>
              <a:rPr lang="zh-CN" altLang="en-US" dirty="0"/>
              <a:t>小组成员沟通不方便</a:t>
            </a:r>
          </a:p>
        </p:txBody>
      </p:sp>
    </p:spTree>
    <p:extLst>
      <p:ext uri="{BB962C8B-B14F-4D97-AF65-F5344CB8AC3E}">
        <p14:creationId xmlns:p14="http://schemas.microsoft.com/office/powerpoint/2010/main" val="402835967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2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377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成果展示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tools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91309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54EEDCE-78C7-4D31-AC9F-31FAAAEBE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256" y="0"/>
            <a:ext cx="7760149" cy="6858000"/>
          </a:xfrm>
          <a:prstGeom prst="rect">
            <a:avLst/>
          </a:prstGeom>
        </p:spPr>
      </p:pic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成果展示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49930" y="818019"/>
            <a:ext cx="2725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数据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2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39CB72D-B83F-4127-B814-740659859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7429" cy="61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843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成果展示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49930" y="818019"/>
            <a:ext cx="2725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创建词条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2</a:t>
            </a:r>
            <a:endParaRPr lang="zh-CN" altLang="en-US" sz="7200" b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8BD9EB4-F28B-4D3A-B5C2-570D8BAA12C8}"/>
              </a:ext>
            </a:extLst>
          </p:cNvPr>
          <p:cNvSpPr txBox="1"/>
          <p:nvPr/>
        </p:nvSpPr>
        <p:spPr>
          <a:xfrm>
            <a:off x="1250302" y="1495128"/>
            <a:ext cx="9591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hlinkClick r:id="rId2" tooltip="笛卡尔"/>
              </a:rPr>
              <a:t>笛卡尔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3" tooltip="量子引力论"/>
              </a:rPr>
              <a:t>量子引力论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4" tooltip="广义协变原理"/>
              </a:rPr>
              <a:t>广义协变原理</a:t>
            </a:r>
            <a:r>
              <a:rPr lang="zh-CN" altLang="en-US" sz="4000" dirty="0"/>
              <a:t>，</a:t>
            </a:r>
            <a:endParaRPr lang="en-US" altLang="zh-CN" sz="4000" dirty="0"/>
          </a:p>
          <a:p>
            <a:r>
              <a:rPr lang="zh-CN" altLang="en-US" sz="4000" dirty="0">
                <a:hlinkClick r:id="rId5" tooltip="质点"/>
              </a:rPr>
              <a:t>质点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6" tooltip="广义相对论"/>
              </a:rPr>
              <a:t>广义相对论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7" tooltip="暗物质"/>
              </a:rPr>
              <a:t>暗物质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8" tooltip="振动"/>
              </a:rPr>
              <a:t>振动</a:t>
            </a:r>
            <a:r>
              <a:rPr lang="zh-CN" altLang="en-US" sz="4000" dirty="0"/>
              <a:t>，</a:t>
            </a:r>
            <a:r>
              <a:rPr lang="zh-CN" altLang="en-US" sz="4000" dirty="0">
                <a:hlinkClick r:id="rId9" tooltip="波动"/>
              </a:rPr>
              <a:t>波动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47081549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成果展示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484616" y="818019"/>
            <a:ext cx="2725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学习报告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2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3C6E18-EDC1-4664-BE16-549B2349C66D}"/>
              </a:ext>
            </a:extLst>
          </p:cNvPr>
          <p:cNvSpPr txBox="1"/>
          <p:nvPr/>
        </p:nvSpPr>
        <p:spPr>
          <a:xfrm>
            <a:off x="3890865" y="2451449"/>
            <a:ext cx="46373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二分心智</a:t>
            </a:r>
          </a:p>
        </p:txBody>
      </p:sp>
    </p:spTree>
    <p:extLst>
      <p:ext uri="{BB962C8B-B14F-4D97-AF65-F5344CB8AC3E}">
        <p14:creationId xmlns:p14="http://schemas.microsoft.com/office/powerpoint/2010/main" val="294485487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84616" y="294799"/>
            <a:ext cx="1639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成果展示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484616" y="818019"/>
            <a:ext cx="2725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翻译排版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2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aphicFrame>
        <p:nvGraphicFramePr>
          <p:cNvPr id="6" name="对象 5">
            <a:hlinkClick r:id="rId3" action="ppaction://hlinkfile"/>
            <a:extLst>
              <a:ext uri="{FF2B5EF4-FFF2-40B4-BE49-F238E27FC236}">
                <a16:creationId xmlns:a16="http://schemas.microsoft.com/office/drawing/2014/main" id="{12860737-96AE-4F8C-8C72-FCD7E2D6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180873"/>
              </p:ext>
            </p:extLst>
          </p:nvPr>
        </p:nvGraphicFramePr>
        <p:xfrm>
          <a:off x="3689091" y="202001"/>
          <a:ext cx="4533900" cy="641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Acrobat Document" r:id="rId4" imgW="4533723" imgH="6415694" progId="Acrobat.Document.DC">
                  <p:embed/>
                </p:oleObj>
              </mc:Choice>
              <mc:Fallback>
                <p:oleObj name="Acrobat Document" r:id="rId4" imgW="4533723" imgH="6415694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9091" y="202001"/>
                        <a:ext cx="4533900" cy="641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516823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自定义 17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054C"/>
      </a:accent1>
      <a:accent2>
        <a:srgbClr val="EA8908"/>
      </a:accent2>
      <a:accent3>
        <a:srgbClr val="0FC1B9"/>
      </a:accent3>
      <a:accent4>
        <a:srgbClr val="FFC000"/>
      </a:accent4>
      <a:accent5>
        <a:srgbClr val="00B0F0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</TotalTime>
  <Words>222</Words>
  <Application>Microsoft Office PowerPoint</Application>
  <PresentationFormat>宽屏</PresentationFormat>
  <Paragraphs>57</Paragraphs>
  <Slides>10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微软雅黑</vt:lpstr>
      <vt:lpstr>Arial</vt:lpstr>
      <vt:lpstr>Wingdings</vt:lpstr>
      <vt:lpstr>Office 主题</vt:lpstr>
      <vt:lpstr>Adobe Acrobat 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黄立昊</cp:lastModifiedBy>
  <cp:revision>60</cp:revision>
  <dcterms:created xsi:type="dcterms:W3CDTF">2015-10-16T04:07:06Z</dcterms:created>
  <dcterms:modified xsi:type="dcterms:W3CDTF">2017-10-30T16:29:20Z</dcterms:modified>
</cp:coreProperties>
</file>

<file path=docProps/thumbnail.jpeg>
</file>